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72" r:id="rId5"/>
    <p:sldId id="273" r:id="rId6"/>
    <p:sldId id="274" r:id="rId7"/>
    <p:sldId id="259" r:id="rId8"/>
    <p:sldId id="260" r:id="rId9"/>
    <p:sldId id="261" r:id="rId10"/>
    <p:sldId id="262" r:id="rId11"/>
    <p:sldId id="263" r:id="rId12"/>
    <p:sldId id="264" r:id="rId13"/>
    <p:sldId id="265" r:id="rId14"/>
    <p:sldId id="266" r:id="rId15"/>
    <p:sldId id="267" r:id="rId16"/>
    <p:sldId id="268" r:id="rId17"/>
    <p:sldId id="275" r:id="rId18"/>
    <p:sldId id="269" r:id="rId19"/>
    <p:sldId id="270" r:id="rId20"/>
    <p:sldId id="271" r:id="rId21"/>
    <p:sldId id="277" r:id="rId22"/>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9B6C196A-B0EB-4936-8E0E-EBDAA7837875}"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241533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B6C196A-B0EB-4936-8E0E-EBDAA7837875}"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140683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B6C196A-B0EB-4936-8E0E-EBDAA7837875}"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90645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B6C196A-B0EB-4936-8E0E-EBDAA7837875}"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170946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9B6C196A-B0EB-4936-8E0E-EBDAA7837875}"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262694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9B6C196A-B0EB-4936-8E0E-EBDAA7837875}"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57057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9B6C196A-B0EB-4936-8E0E-EBDAA7837875}" type="datetimeFigureOut">
              <a:rPr lang="en-US" smtClean="0"/>
              <a:t>11/21/2023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84398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9B6C196A-B0EB-4936-8E0E-EBDAA7837875}" type="datetimeFigureOut">
              <a:rPr lang="en-US" smtClean="0"/>
              <a:t>11/21/2023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212670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B6C196A-B0EB-4936-8E0E-EBDAA7837875}" type="datetimeFigureOut">
              <a:rPr lang="en-US" smtClean="0"/>
              <a:t>11/21/2023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144738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9B6C196A-B0EB-4936-8E0E-EBDAA7837875}"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330344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9B6C196A-B0EB-4936-8E0E-EBDAA7837875}"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3D796CF-F260-45C4-9E95-48DDE76A44F1}" type="slidenum">
              <a:rPr lang="en-US" smtClean="0"/>
              <a:t>‹#›</a:t>
            </a:fld>
            <a:endParaRPr lang="en-US"/>
          </a:p>
        </p:txBody>
      </p:sp>
    </p:spTree>
    <p:extLst>
      <p:ext uri="{BB962C8B-B14F-4D97-AF65-F5344CB8AC3E}">
        <p14:creationId xmlns:p14="http://schemas.microsoft.com/office/powerpoint/2010/main" val="340459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6C196A-B0EB-4936-8E0E-EBDAA7837875}" type="datetimeFigureOut">
              <a:rPr lang="en-US" smtClean="0"/>
              <a:t>11/21/2023</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D796CF-F260-45C4-9E95-48DDE76A44F1}" type="slidenum">
              <a:rPr lang="en-US" smtClean="0"/>
              <a:t>‹#›</a:t>
            </a:fld>
            <a:endParaRPr lang="en-US"/>
          </a:p>
        </p:txBody>
      </p:sp>
    </p:spTree>
    <p:extLst>
      <p:ext uri="{BB962C8B-B14F-4D97-AF65-F5344CB8AC3E}">
        <p14:creationId xmlns:p14="http://schemas.microsoft.com/office/powerpoint/2010/main" val="151535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579549"/>
            <a:ext cx="9144000" cy="1390919"/>
          </a:xfrm>
        </p:spPr>
        <p:txBody>
          <a:bodyPr>
            <a:normAutofit/>
          </a:bodyPr>
          <a:lstStyle/>
          <a:p>
            <a:pPr algn="r"/>
            <a:r>
              <a:rPr lang="en-US" sz="2000" b="1" dirty="0" smtClean="0">
                <a:latin typeface="+mn-lt"/>
              </a:rPr>
              <a:t>University of Basra	</a:t>
            </a:r>
            <a:br>
              <a:rPr lang="en-US" sz="2000" b="1" dirty="0" smtClean="0">
                <a:latin typeface="+mn-lt"/>
              </a:rPr>
            </a:br>
            <a:r>
              <a:rPr lang="en-US" sz="2000" b="1" dirty="0" smtClean="0">
                <a:latin typeface="+mn-lt"/>
              </a:rPr>
              <a:t>College of Nursing</a:t>
            </a:r>
            <a:r>
              <a:rPr lang="en-US" sz="2000" dirty="0" smtClean="0">
                <a:latin typeface="+mn-lt"/>
              </a:rPr>
              <a:t/>
            </a:r>
            <a:br>
              <a:rPr lang="en-US" sz="2000" dirty="0" smtClean="0">
                <a:latin typeface="+mn-lt"/>
              </a:rPr>
            </a:br>
            <a:endParaRPr lang="en-US" sz="2000" dirty="0">
              <a:latin typeface="+mn-lt"/>
            </a:endParaRPr>
          </a:p>
        </p:txBody>
      </p:sp>
      <p:sp>
        <p:nvSpPr>
          <p:cNvPr id="3" name="عنوان فرعي 2"/>
          <p:cNvSpPr>
            <a:spLocks noGrp="1"/>
          </p:cNvSpPr>
          <p:nvPr>
            <p:ph type="subTitle" idx="1"/>
          </p:nvPr>
        </p:nvSpPr>
        <p:spPr>
          <a:xfrm>
            <a:off x="888643" y="2395471"/>
            <a:ext cx="10457644" cy="4095482"/>
          </a:xfrm>
        </p:spPr>
        <p:txBody>
          <a:bodyPr/>
          <a:lstStyle/>
          <a:p>
            <a:r>
              <a:rPr lang="en-US" sz="3200" b="1" i="1" dirty="0" smtClean="0"/>
              <a:t>Preschooler Stage</a:t>
            </a:r>
            <a:endParaRPr lang="en-US" dirty="0" smtClean="0"/>
          </a:p>
          <a:p>
            <a:pPr algn="l"/>
            <a:r>
              <a:rPr lang="en-US" dirty="0" smtClean="0"/>
              <a:t>Sixth Lecture</a:t>
            </a:r>
          </a:p>
          <a:p>
            <a:pPr algn="l"/>
            <a:r>
              <a:rPr lang="en-US" dirty="0" smtClean="0"/>
              <a:t>Prepared by:- assist Lect. Noor Salah </a:t>
            </a:r>
            <a:r>
              <a:rPr lang="en-US" dirty="0" err="1" smtClean="0"/>
              <a:t>Shreef</a:t>
            </a:r>
            <a:endParaRPr lang="en-US" dirty="0"/>
          </a:p>
        </p:txBody>
      </p:sp>
      <p:pic>
        <p:nvPicPr>
          <p:cNvPr id="4" name="صورة 3"/>
          <p:cNvPicPr>
            <a:picLocks noChangeAspect="1"/>
          </p:cNvPicPr>
          <p:nvPr/>
        </p:nvPicPr>
        <p:blipFill>
          <a:blip r:embed="rId2"/>
          <a:stretch>
            <a:fillRect/>
          </a:stretch>
        </p:blipFill>
        <p:spPr>
          <a:xfrm>
            <a:off x="1970468" y="802582"/>
            <a:ext cx="1893194" cy="1241939"/>
          </a:xfrm>
          <a:prstGeom prst="rect">
            <a:avLst/>
          </a:prstGeom>
        </p:spPr>
      </p:pic>
      <p:pic>
        <p:nvPicPr>
          <p:cNvPr id="5" name="صورة 4"/>
          <p:cNvPicPr>
            <a:picLocks noChangeAspect="1"/>
          </p:cNvPicPr>
          <p:nvPr/>
        </p:nvPicPr>
        <p:blipFill>
          <a:blip r:embed="rId3"/>
          <a:stretch>
            <a:fillRect/>
          </a:stretch>
        </p:blipFill>
        <p:spPr>
          <a:xfrm>
            <a:off x="5795015" y="4037525"/>
            <a:ext cx="6220973" cy="2601533"/>
          </a:xfrm>
          <a:prstGeom prst="rect">
            <a:avLst/>
          </a:prstGeom>
        </p:spPr>
      </p:pic>
    </p:spTree>
    <p:extLst>
      <p:ext uri="{BB962C8B-B14F-4D97-AF65-F5344CB8AC3E}">
        <p14:creationId xmlns:p14="http://schemas.microsoft.com/office/powerpoint/2010/main" val="427658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solidFill>
                  <a:srgbClr val="FF0000"/>
                </a:solidFill>
              </a:rPr>
              <a:t>Play and Playing:</a:t>
            </a:r>
            <a:endParaRPr lang="en-US" sz="2400" dirty="0" smtClean="0"/>
          </a:p>
          <a:p>
            <a:pPr marL="0" indent="0" algn="l" rtl="0">
              <a:buNone/>
            </a:pPr>
            <a:r>
              <a:rPr lang="en-US" sz="2400" dirty="0" smtClean="0"/>
              <a:t>Play activities are one way that children team. Normally by3 years of age, children begin imitative play, pretending to be the mommy, the daddy, a policeman, a cowboy, an astronaut, or some well-known person or television character.</a:t>
            </a:r>
          </a:p>
          <a:p>
            <a:pPr marL="0" indent="0" algn="l" rtl="0">
              <a:buNone/>
            </a:pPr>
            <a:r>
              <a:rPr lang="en-US" sz="2400" dirty="0" smtClean="0"/>
              <a:t>Preschoolers engage in various types of play dramatic, cooperative, associative, solitary independent' onlooker, and unoccupied behavior.</a:t>
            </a:r>
          </a:p>
          <a:p>
            <a:pPr marL="0" indent="0" algn="l" rtl="0">
              <a:buNone/>
            </a:pPr>
            <a:endParaRPr lang="en-US" sz="2400" dirty="0" smtClean="0"/>
          </a:p>
          <a:p>
            <a:pPr marL="0" indent="0" algn="l" rtl="0">
              <a:buNone/>
            </a:pPr>
            <a:endParaRPr lang="en-US" sz="2400" dirty="0"/>
          </a:p>
        </p:txBody>
      </p:sp>
    </p:spTree>
    <p:extLst>
      <p:ext uri="{BB962C8B-B14F-4D97-AF65-F5344CB8AC3E}">
        <p14:creationId xmlns:p14="http://schemas.microsoft.com/office/powerpoint/2010/main" val="2683943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540913"/>
            <a:ext cx="10515600" cy="5636050"/>
          </a:xfrm>
        </p:spPr>
        <p:txBody>
          <a:bodyPr>
            <a:normAutofit/>
          </a:bodyPr>
          <a:lstStyle/>
          <a:p>
            <a:pPr algn="l" rtl="0">
              <a:buFontTx/>
              <a:buChar char="-"/>
            </a:pPr>
            <a:r>
              <a:rPr lang="en-US" sz="2400" b="1" dirty="0" smtClean="0"/>
              <a:t>Dramatic play, </a:t>
            </a:r>
            <a:r>
              <a:rPr lang="en-US" sz="2400" dirty="0" smtClean="0"/>
              <a:t>allows a child to act out troubling situations and to control the solution to the problem. This is important to remember when teaching children who are going to be hospitalized. Using dolls and puppets to explain Procedures makes the experience less threatening. </a:t>
            </a:r>
          </a:p>
          <a:p>
            <a:pPr algn="l" rtl="0">
              <a:buFontTx/>
              <a:buChar char="-"/>
            </a:pPr>
            <a:r>
              <a:rPr lang="en-US" sz="2400" b="1" dirty="0" smtClean="0"/>
              <a:t>Cooperative play, </a:t>
            </a:r>
            <a:r>
              <a:rPr lang="en-US" sz="2400" dirty="0" smtClean="0"/>
              <a:t>children play in an organized group with each other as in team sports.</a:t>
            </a:r>
          </a:p>
          <a:p>
            <a:pPr algn="l" rtl="0">
              <a:buFontTx/>
              <a:buChar char="-"/>
            </a:pPr>
            <a:r>
              <a:rPr lang="en-US" sz="2400" b="1" dirty="0" smtClean="0"/>
              <a:t>Associative play </a:t>
            </a:r>
            <a:r>
              <a:rPr lang="en-US" sz="2400" dirty="0" smtClean="0"/>
              <a:t>occurs when children play together and are engaged in a similar activity but without organization, rules, or a leader, and each child does what she or he wishes. </a:t>
            </a:r>
            <a:endParaRPr lang="en-US" sz="2400" dirty="0"/>
          </a:p>
        </p:txBody>
      </p:sp>
      <p:pic>
        <p:nvPicPr>
          <p:cNvPr id="4" name="صورة 3"/>
          <p:cNvPicPr>
            <a:picLocks noChangeAspect="1"/>
          </p:cNvPicPr>
          <p:nvPr/>
        </p:nvPicPr>
        <p:blipFill>
          <a:blip r:embed="rId2"/>
          <a:stretch>
            <a:fillRect/>
          </a:stretch>
        </p:blipFill>
        <p:spPr>
          <a:xfrm>
            <a:off x="9067601" y="3953814"/>
            <a:ext cx="2510505" cy="1944709"/>
          </a:xfrm>
          <a:prstGeom prst="rect">
            <a:avLst/>
          </a:prstGeom>
        </p:spPr>
      </p:pic>
      <p:pic>
        <p:nvPicPr>
          <p:cNvPr id="5" name="صورة 4"/>
          <p:cNvPicPr>
            <a:picLocks noChangeAspect="1"/>
          </p:cNvPicPr>
          <p:nvPr/>
        </p:nvPicPr>
        <p:blipFill>
          <a:blip r:embed="rId3"/>
          <a:stretch>
            <a:fillRect/>
          </a:stretch>
        </p:blipFill>
        <p:spPr>
          <a:xfrm>
            <a:off x="5447763" y="3953813"/>
            <a:ext cx="2730322" cy="1944710"/>
          </a:xfrm>
          <a:prstGeom prst="rect">
            <a:avLst/>
          </a:prstGeom>
        </p:spPr>
      </p:pic>
      <p:pic>
        <p:nvPicPr>
          <p:cNvPr id="6" name="صورة 5"/>
          <p:cNvPicPr>
            <a:picLocks noChangeAspect="1"/>
          </p:cNvPicPr>
          <p:nvPr/>
        </p:nvPicPr>
        <p:blipFill>
          <a:blip r:embed="rId4"/>
          <a:stretch>
            <a:fillRect/>
          </a:stretch>
        </p:blipFill>
        <p:spPr>
          <a:xfrm>
            <a:off x="1436053" y="4069724"/>
            <a:ext cx="2955643" cy="1828799"/>
          </a:xfrm>
          <a:prstGeom prst="rect">
            <a:avLst/>
          </a:prstGeom>
        </p:spPr>
      </p:pic>
    </p:spTree>
    <p:extLst>
      <p:ext uri="{BB962C8B-B14F-4D97-AF65-F5344CB8AC3E}">
        <p14:creationId xmlns:p14="http://schemas.microsoft.com/office/powerpoint/2010/main" val="146124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algn="l" rtl="0">
              <a:buFontTx/>
              <a:buChar char="-"/>
            </a:pPr>
            <a:r>
              <a:rPr lang="en-US" sz="2400" b="1" dirty="0" smtClean="0"/>
              <a:t>In parallel play</a:t>
            </a:r>
            <a:r>
              <a:rPr lang="en-US" sz="2400" dirty="0" smtClean="0"/>
              <a:t>, children play alongside each other but independently. </a:t>
            </a:r>
            <a:endParaRPr lang="en-US" sz="2400" dirty="0"/>
          </a:p>
          <a:p>
            <a:pPr algn="l" rtl="0">
              <a:buFontTx/>
              <a:buChar char="-"/>
            </a:pPr>
            <a:r>
              <a:rPr lang="en-US" sz="2400" b="1" dirty="0" smtClean="0"/>
              <a:t>Solitary independent play </a:t>
            </a:r>
            <a:r>
              <a:rPr lang="en-US" sz="2400" dirty="0" smtClean="0"/>
              <a:t>means playing apart from others without making an effort to be part of the group or group activity. </a:t>
            </a:r>
          </a:p>
          <a:p>
            <a:pPr algn="l" rtl="0">
              <a:buFontTx/>
              <a:buChar char="-"/>
            </a:pPr>
            <a:r>
              <a:rPr lang="en-US" sz="2400" dirty="0" smtClean="0"/>
              <a:t>Watching television is one form of </a:t>
            </a:r>
            <a:r>
              <a:rPr lang="en-US" sz="2400" b="1" dirty="0" smtClean="0"/>
              <a:t>onlooker play </a:t>
            </a:r>
            <a:r>
              <a:rPr lang="en-US" sz="2400" dirty="0" smtClean="0"/>
              <a:t>in which there is observation without participation. </a:t>
            </a:r>
          </a:p>
          <a:p>
            <a:pPr algn="l" rtl="0">
              <a:buFontTx/>
              <a:buChar char="-"/>
            </a:pPr>
            <a:r>
              <a:rPr lang="en-US" sz="2400" b="1" dirty="0" smtClean="0"/>
              <a:t>In unoccupied behavior, </a:t>
            </a:r>
            <a:r>
              <a:rPr lang="en-US" sz="2400" dirty="0" smtClean="0"/>
              <a:t>the child may be daydreaming or fingering clothing or a toy without apparent purpose.</a:t>
            </a:r>
            <a:endParaRPr lang="en-US" sz="2400" dirty="0"/>
          </a:p>
        </p:txBody>
      </p:sp>
      <p:pic>
        <p:nvPicPr>
          <p:cNvPr id="4" name="صورة 3"/>
          <p:cNvPicPr>
            <a:picLocks noChangeAspect="1"/>
          </p:cNvPicPr>
          <p:nvPr/>
        </p:nvPicPr>
        <p:blipFill>
          <a:blip r:embed="rId2"/>
          <a:stretch>
            <a:fillRect/>
          </a:stretch>
        </p:blipFill>
        <p:spPr>
          <a:xfrm>
            <a:off x="8921285" y="3721994"/>
            <a:ext cx="2914400" cy="2189409"/>
          </a:xfrm>
          <a:prstGeom prst="rect">
            <a:avLst/>
          </a:prstGeom>
        </p:spPr>
      </p:pic>
      <p:pic>
        <p:nvPicPr>
          <p:cNvPr id="5" name="صورة 4"/>
          <p:cNvPicPr>
            <a:picLocks noChangeAspect="1"/>
          </p:cNvPicPr>
          <p:nvPr/>
        </p:nvPicPr>
        <p:blipFill>
          <a:blip r:embed="rId3"/>
          <a:stretch>
            <a:fillRect/>
          </a:stretch>
        </p:blipFill>
        <p:spPr>
          <a:xfrm>
            <a:off x="838200" y="3837904"/>
            <a:ext cx="2914338" cy="2073499"/>
          </a:xfrm>
          <a:prstGeom prst="rect">
            <a:avLst/>
          </a:prstGeom>
        </p:spPr>
      </p:pic>
    </p:spTree>
    <p:extLst>
      <p:ext uri="{BB962C8B-B14F-4D97-AF65-F5344CB8AC3E}">
        <p14:creationId xmlns:p14="http://schemas.microsoft.com/office/powerpoint/2010/main" val="3913128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solidFill>
                  <a:srgbClr val="FF0000"/>
                </a:solidFill>
              </a:rPr>
              <a:t>Language Development</a:t>
            </a:r>
          </a:p>
          <a:p>
            <a:pPr marL="0" indent="0" algn="l" rtl="0">
              <a:buNone/>
            </a:pPr>
            <a:endParaRPr lang="en-US" sz="2400" dirty="0" smtClean="0"/>
          </a:p>
          <a:p>
            <a:pPr marL="0" indent="0" algn="l" rtl="0">
              <a:buNone/>
            </a:pPr>
            <a:r>
              <a:rPr lang="en-US" sz="2400" dirty="0" smtClean="0"/>
              <a:t>- Between the ages of 3 and 5 years, language development is generally rapid. Most 3-year-old children can construct simple sentences, but their speech has many hesitations and repetitions as they search for the right word or try to make the right sound.</a:t>
            </a:r>
          </a:p>
          <a:p>
            <a:pPr marL="0" indent="0" algn="l" rtl="0">
              <a:buNone/>
            </a:pPr>
            <a:endParaRPr lang="en-US" sz="2400" dirty="0" smtClean="0"/>
          </a:p>
          <a:p>
            <a:pPr marL="0" indent="0" algn="l" rtl="0">
              <a:buNone/>
            </a:pPr>
            <a:r>
              <a:rPr lang="en-US" sz="2400" dirty="0" smtClean="0"/>
              <a:t>- Stuttering </a:t>
            </a:r>
            <a:r>
              <a:rPr lang="en-US" sz="2400" dirty="0" smtClean="0"/>
              <a:t>develop </a:t>
            </a:r>
            <a:r>
              <a:rPr lang="en-US" sz="2400" dirty="0" smtClean="0"/>
              <a:t>during this period but usually disappears within 3 to 6 months. By the end of the 5th year, preschoolers use long, rather complex sentences their vocabulary will have increased by more than 1,500 words since the age of 2.</a:t>
            </a:r>
          </a:p>
          <a:p>
            <a:pPr marL="0" indent="0" algn="l" rtl="0">
              <a:buNone/>
            </a:pPr>
            <a:endParaRPr lang="en-US" sz="2400" dirty="0" smtClean="0"/>
          </a:p>
          <a:p>
            <a:pPr marL="0" indent="0" algn="l" rtl="0">
              <a:buNone/>
            </a:pPr>
            <a:endParaRPr lang="en-US" sz="2400" dirty="0"/>
          </a:p>
        </p:txBody>
      </p:sp>
    </p:spTree>
    <p:extLst>
      <p:ext uri="{BB962C8B-B14F-4D97-AF65-F5344CB8AC3E}">
        <p14:creationId xmlns:p14="http://schemas.microsoft.com/office/powerpoint/2010/main" val="1484468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2400" b="1" dirty="0" smtClean="0">
                <a:solidFill>
                  <a:srgbClr val="FF0000"/>
                </a:solidFill>
              </a:rPr>
              <a:t>Preschoolers Nutrition</a:t>
            </a:r>
          </a:p>
          <a:p>
            <a:pPr marL="0" indent="0" algn="l" rtl="0">
              <a:buNone/>
            </a:pPr>
            <a:endParaRPr lang="en-US" sz="2400" dirty="0" smtClean="0"/>
          </a:p>
          <a:p>
            <a:pPr marL="0" indent="0" algn="l" rtl="0">
              <a:buNone/>
            </a:pPr>
            <a:r>
              <a:rPr lang="en-US" sz="2400" dirty="0" smtClean="0"/>
              <a:t>The preschool period is not a time of rapid growth, so children do not need large quantities of food.</a:t>
            </a:r>
          </a:p>
          <a:p>
            <a:pPr marL="0" indent="0" algn="l" rtl="0">
              <a:buNone/>
            </a:pPr>
            <a:r>
              <a:rPr lang="en-US" sz="2400" dirty="0" smtClean="0"/>
              <a:t>- A preschooler's daily caloric requirement is 90 kcal / kg or about1800 kcal / day.</a:t>
            </a:r>
          </a:p>
          <a:p>
            <a:pPr marL="0" indent="0" algn="l" rtl="0">
              <a:buNone/>
            </a:pPr>
            <a:r>
              <a:rPr lang="en-US" sz="2400" dirty="0" smtClean="0"/>
              <a:t>- Daily fluid intake should average 100 ml/kg, depending on activity level.</a:t>
            </a:r>
            <a:endParaRPr lang="en-US" sz="2400" dirty="0"/>
          </a:p>
        </p:txBody>
      </p:sp>
    </p:spTree>
    <p:extLst>
      <p:ext uri="{BB962C8B-B14F-4D97-AF65-F5344CB8AC3E}">
        <p14:creationId xmlns:p14="http://schemas.microsoft.com/office/powerpoint/2010/main" val="387304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sz="3200" b="1" dirty="0" smtClean="0">
                <a:solidFill>
                  <a:srgbClr val="FF0000"/>
                </a:solidFill>
              </a:rPr>
              <a:t>Preschooler Needs</a:t>
            </a:r>
          </a:p>
          <a:p>
            <a:pPr marL="457200" indent="-457200" algn="l" rtl="0">
              <a:buFont typeface="+mj-lt"/>
              <a:buAutoNum type="arabicPeriod"/>
            </a:pPr>
            <a:r>
              <a:rPr lang="en-US" sz="2400" dirty="0"/>
              <a:t>Love and </a:t>
            </a:r>
            <a:r>
              <a:rPr lang="en-US" sz="2400" dirty="0" smtClean="0"/>
              <a:t>security</a:t>
            </a:r>
          </a:p>
          <a:p>
            <a:pPr marL="457200" indent="-457200" algn="l" rtl="0">
              <a:buFont typeface="+mj-lt"/>
              <a:buAutoNum type="arabicPeriod"/>
            </a:pPr>
            <a:r>
              <a:rPr lang="en-US" sz="2400" dirty="0"/>
              <a:t>Healthy </a:t>
            </a:r>
            <a:r>
              <a:rPr lang="en-US" sz="2400" dirty="0" smtClean="0"/>
              <a:t>nutrition </a:t>
            </a:r>
          </a:p>
          <a:p>
            <a:pPr marL="457200" indent="-457200" algn="l" rtl="0">
              <a:buFont typeface="+mj-lt"/>
              <a:buAutoNum type="arabicPeriod"/>
            </a:pPr>
            <a:r>
              <a:rPr lang="en-US" sz="2400" dirty="0"/>
              <a:t>Sleep ,rest and quit </a:t>
            </a:r>
            <a:r>
              <a:rPr lang="en-US" sz="2400" dirty="0" smtClean="0"/>
              <a:t>environment</a:t>
            </a:r>
          </a:p>
          <a:p>
            <a:pPr marL="457200" indent="-457200" algn="l" rtl="0">
              <a:buFont typeface="+mj-lt"/>
              <a:buAutoNum type="arabicPeriod"/>
            </a:pPr>
            <a:r>
              <a:rPr lang="en-US" sz="2400" dirty="0" smtClean="0"/>
              <a:t>Playing</a:t>
            </a:r>
          </a:p>
          <a:p>
            <a:pPr marL="457200" indent="-457200" algn="l" rtl="0">
              <a:buFont typeface="+mj-lt"/>
              <a:buAutoNum type="arabicPeriod"/>
            </a:pPr>
            <a:r>
              <a:rPr lang="en-US" sz="2400" dirty="0"/>
              <a:t>Learning language </a:t>
            </a:r>
          </a:p>
          <a:p>
            <a:pPr marL="457200" indent="-457200" algn="l" rtl="0">
              <a:buFont typeface="+mj-lt"/>
              <a:buAutoNum type="arabicPeriod"/>
            </a:pPr>
            <a:r>
              <a:rPr lang="en-US" sz="2400" dirty="0"/>
              <a:t>Routine health examination (visual ,auditory </a:t>
            </a:r>
            <a:r>
              <a:rPr lang="en-US" sz="2400" dirty="0" smtClean="0"/>
              <a:t>screening test)</a:t>
            </a:r>
          </a:p>
        </p:txBody>
      </p:sp>
    </p:spTree>
    <p:extLst>
      <p:ext uri="{BB962C8B-B14F-4D97-AF65-F5344CB8AC3E}">
        <p14:creationId xmlns:p14="http://schemas.microsoft.com/office/powerpoint/2010/main" val="1840469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0" indent="0" algn="l" rtl="0">
              <a:buNone/>
            </a:pPr>
            <a:r>
              <a:rPr lang="en-US" sz="3200" b="1" dirty="0" smtClean="0">
                <a:solidFill>
                  <a:srgbClr val="FF0000"/>
                </a:solidFill>
              </a:rPr>
              <a:t>Developmental Problems</a:t>
            </a:r>
          </a:p>
          <a:p>
            <a:pPr marL="0" indent="0" algn="l" rtl="0">
              <a:buNone/>
            </a:pPr>
            <a:endParaRPr lang="en-US" dirty="0" smtClean="0"/>
          </a:p>
          <a:p>
            <a:pPr marL="0" indent="0" algn="l" rtl="0">
              <a:buNone/>
            </a:pPr>
            <a:r>
              <a:rPr lang="en-US" dirty="0" smtClean="0"/>
              <a:t>1.	Bad Language.</a:t>
            </a:r>
          </a:p>
          <a:p>
            <a:pPr marL="0" indent="0" algn="l" rtl="0">
              <a:buNone/>
            </a:pPr>
            <a:r>
              <a:rPr lang="en-US" dirty="0" smtClean="0"/>
              <a:t>2.	Jealousy- Selfishness</a:t>
            </a:r>
          </a:p>
          <a:p>
            <a:pPr marL="0" indent="0" algn="l" rtl="0">
              <a:buNone/>
            </a:pPr>
            <a:r>
              <a:rPr lang="en-US" dirty="0" smtClean="0"/>
              <a:t>3.	Thumb Sucking.</a:t>
            </a:r>
          </a:p>
          <a:p>
            <a:pPr marL="0" indent="0" algn="l" rtl="0">
              <a:buNone/>
            </a:pPr>
            <a:r>
              <a:rPr lang="en-US" dirty="0" smtClean="0"/>
              <a:t>4.	Food like &amp; dislike.</a:t>
            </a:r>
          </a:p>
          <a:p>
            <a:pPr marL="0" indent="0" algn="l" rtl="0">
              <a:buNone/>
            </a:pPr>
            <a:r>
              <a:rPr lang="en-US" dirty="0" smtClean="0"/>
              <a:t>5.	Enuresis.</a:t>
            </a:r>
          </a:p>
          <a:p>
            <a:pPr marL="0" indent="0" algn="l" rtl="0">
              <a:buNone/>
            </a:pPr>
            <a:r>
              <a:rPr lang="en-US" dirty="0" smtClean="0"/>
              <a:t>6.	Destructiveness.</a:t>
            </a:r>
          </a:p>
          <a:p>
            <a:pPr marL="0" indent="0" algn="l" rtl="0">
              <a:buNone/>
            </a:pPr>
            <a:r>
              <a:rPr lang="en-US" dirty="0" smtClean="0"/>
              <a:t>7.	Hurting others.</a:t>
            </a:r>
          </a:p>
          <a:p>
            <a:pPr marL="0" indent="0" algn="l" rtl="0">
              <a:buNone/>
            </a:pPr>
            <a:endParaRPr lang="en-US" dirty="0"/>
          </a:p>
        </p:txBody>
      </p:sp>
    </p:spTree>
    <p:extLst>
      <p:ext uri="{BB962C8B-B14F-4D97-AF65-F5344CB8AC3E}">
        <p14:creationId xmlns:p14="http://schemas.microsoft.com/office/powerpoint/2010/main" val="411366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884126"/>
          </a:xfrm>
        </p:spPr>
        <p:txBody>
          <a:bodyPr>
            <a:normAutofit/>
          </a:bodyPr>
          <a:lstStyle/>
          <a:p>
            <a:pPr algn="l"/>
            <a:r>
              <a:rPr lang="en-US" sz="3200" b="1" dirty="0">
                <a:solidFill>
                  <a:srgbClr val="FF0000"/>
                </a:solidFill>
                <a:latin typeface="Algerian" panose="04020705040A02060702" pitchFamily="82" charset="0"/>
              </a:rPr>
              <a:t>COMMON PRESCHOOLERS ACCIDENTS </a:t>
            </a:r>
            <a:r>
              <a:rPr lang="en-US" sz="3200" b="1" dirty="0" smtClean="0">
                <a:solidFill>
                  <a:srgbClr val="FF0000"/>
                </a:solidFill>
                <a:latin typeface="Algerian" panose="04020705040A02060702" pitchFamily="82" charset="0"/>
              </a:rPr>
              <a:t>AND </a:t>
            </a:r>
            <a:r>
              <a:rPr lang="en-US" sz="3200" b="1" dirty="0">
                <a:solidFill>
                  <a:srgbClr val="FF0000"/>
                </a:solidFill>
                <a:latin typeface="Algerian" panose="04020705040A02060702" pitchFamily="82" charset="0"/>
              </a:rPr>
              <a:t>INJURIES</a:t>
            </a:r>
          </a:p>
        </p:txBody>
      </p:sp>
      <p:sp>
        <p:nvSpPr>
          <p:cNvPr id="3" name="عنصر نائب للمحتوى 2"/>
          <p:cNvSpPr>
            <a:spLocks noGrp="1"/>
          </p:cNvSpPr>
          <p:nvPr>
            <p:ph idx="1"/>
          </p:nvPr>
        </p:nvSpPr>
        <p:spPr>
          <a:xfrm>
            <a:off x="838200" y="1365161"/>
            <a:ext cx="10515600" cy="4811802"/>
          </a:xfrm>
        </p:spPr>
        <p:txBody>
          <a:bodyPr/>
          <a:lstStyle/>
          <a:p>
            <a:pPr algn="l" rtl="0">
              <a:buFont typeface="Wingdings" panose="05000000000000000000" pitchFamily="2" charset="2"/>
              <a:buChar char="Ø"/>
            </a:pPr>
            <a:r>
              <a:rPr lang="en-US" dirty="0"/>
              <a:t>Motor </a:t>
            </a:r>
            <a:r>
              <a:rPr lang="en-US" dirty="0" smtClean="0"/>
              <a:t>accident</a:t>
            </a:r>
          </a:p>
          <a:p>
            <a:pPr algn="l" rtl="0">
              <a:buFont typeface="Wingdings" panose="05000000000000000000" pitchFamily="2" charset="2"/>
              <a:buChar char="Ø"/>
            </a:pPr>
            <a:r>
              <a:rPr lang="en-US" dirty="0" smtClean="0"/>
              <a:t>Drowning</a:t>
            </a:r>
          </a:p>
          <a:p>
            <a:pPr algn="l" rtl="0">
              <a:buFont typeface="Wingdings" panose="05000000000000000000" pitchFamily="2" charset="2"/>
              <a:buChar char="Ø"/>
            </a:pPr>
            <a:r>
              <a:rPr lang="en-US" dirty="0" smtClean="0"/>
              <a:t>Falls</a:t>
            </a:r>
          </a:p>
          <a:p>
            <a:pPr algn="l" rtl="0">
              <a:buFont typeface="Wingdings" panose="05000000000000000000" pitchFamily="2" charset="2"/>
              <a:buChar char="Ø"/>
            </a:pPr>
            <a:r>
              <a:rPr lang="en-US" dirty="0" smtClean="0"/>
              <a:t>Burn</a:t>
            </a:r>
          </a:p>
          <a:p>
            <a:pPr algn="l" rtl="0">
              <a:buFont typeface="Wingdings" panose="05000000000000000000" pitchFamily="2" charset="2"/>
              <a:buChar char="Ø"/>
            </a:pPr>
            <a:r>
              <a:rPr lang="en-US" dirty="0"/>
              <a:t>Injury by sharp instruments or play contact </a:t>
            </a:r>
          </a:p>
          <a:p>
            <a:pPr algn="l" rtl="0">
              <a:buFont typeface="Wingdings" panose="05000000000000000000" pitchFamily="2" charset="2"/>
              <a:buChar char="Ø"/>
            </a:pPr>
            <a:r>
              <a:rPr lang="en-US" dirty="0"/>
              <a:t>Suffocation</a:t>
            </a:r>
          </a:p>
          <a:p>
            <a:pPr algn="l" rtl="0">
              <a:buFont typeface="Wingdings" panose="05000000000000000000" pitchFamily="2" charset="2"/>
              <a:buChar char="Ø"/>
            </a:pPr>
            <a:r>
              <a:rPr lang="en-US" dirty="0" smtClean="0"/>
              <a:t>Poisoning</a:t>
            </a:r>
            <a:endParaRPr lang="en-US" dirty="0"/>
          </a:p>
        </p:txBody>
      </p:sp>
    </p:spTree>
    <p:extLst>
      <p:ext uri="{BB962C8B-B14F-4D97-AF65-F5344CB8AC3E}">
        <p14:creationId xmlns:p14="http://schemas.microsoft.com/office/powerpoint/2010/main" val="829634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6"/>
            <a:ext cx="10515600" cy="5811838"/>
          </a:xfrm>
        </p:spPr>
        <p:txBody>
          <a:bodyPr>
            <a:normAutofit/>
          </a:bodyPr>
          <a:lstStyle/>
          <a:p>
            <a:pPr marL="0" indent="0" algn="l" rtl="0">
              <a:buNone/>
            </a:pPr>
            <a:r>
              <a:rPr lang="en-US" sz="2400" b="1" dirty="0">
                <a:solidFill>
                  <a:srgbClr val="FF0000"/>
                </a:solidFill>
                <a:latin typeface="Algerian" panose="04020705040A02060702" pitchFamily="82" charset="0"/>
              </a:rPr>
              <a:t>PRESCHOOLERS CARE GIVING </a:t>
            </a:r>
            <a:r>
              <a:rPr lang="en-US" sz="2400" b="1" dirty="0" smtClean="0">
                <a:solidFill>
                  <a:srgbClr val="FF0000"/>
                </a:solidFill>
                <a:latin typeface="Algerian" panose="04020705040A02060702" pitchFamily="82" charset="0"/>
              </a:rPr>
              <a:t>GUIDELINES </a:t>
            </a:r>
          </a:p>
          <a:p>
            <a:pPr algn="l" rtl="0">
              <a:buFont typeface="Wingdings" panose="05000000000000000000" pitchFamily="2" charset="2"/>
              <a:buChar char="Ø"/>
            </a:pPr>
            <a:r>
              <a:rPr lang="en-US" sz="2400" dirty="0"/>
              <a:t>Build motor skills by providing water play, encouraging </a:t>
            </a:r>
            <a:r>
              <a:rPr lang="en-US" sz="2400" dirty="0" smtClean="0"/>
              <a:t>running</a:t>
            </a:r>
            <a:r>
              <a:rPr lang="en-US" sz="2400" dirty="0"/>
              <a:t>, skipping, playing catch and with games like hide </a:t>
            </a:r>
            <a:r>
              <a:rPr lang="en-US" sz="2400" dirty="0" smtClean="0"/>
              <a:t>and </a:t>
            </a:r>
            <a:r>
              <a:rPr lang="en-US" sz="2400" dirty="0"/>
              <a:t>seek and Simon Says</a:t>
            </a:r>
            <a:r>
              <a:rPr lang="en-US" sz="2400" dirty="0" smtClean="0"/>
              <a:t>.</a:t>
            </a:r>
          </a:p>
          <a:p>
            <a:pPr algn="l" rtl="0">
              <a:buFont typeface="Wingdings" panose="05000000000000000000" pitchFamily="2" charset="2"/>
              <a:buChar char="Ø"/>
            </a:pPr>
            <a:r>
              <a:rPr lang="en-US" sz="2400" dirty="0"/>
              <a:t>Do simple crafts, storytelling, use puppets and play dress up.</a:t>
            </a:r>
          </a:p>
          <a:p>
            <a:pPr algn="l" rtl="0">
              <a:buFont typeface="Wingdings" panose="05000000000000000000" pitchFamily="2" charset="2"/>
              <a:buChar char="Ø"/>
            </a:pPr>
            <a:r>
              <a:rPr lang="en-US" sz="2400" dirty="0"/>
              <a:t>Encourage the child to talk about their activities, artwork </a:t>
            </a:r>
            <a:r>
              <a:rPr lang="en-US" sz="2400" dirty="0" smtClean="0"/>
              <a:t>and </a:t>
            </a:r>
            <a:r>
              <a:rPr lang="en-US" sz="2400" dirty="0"/>
              <a:t>feelings about their friends and family</a:t>
            </a:r>
            <a:r>
              <a:rPr lang="en-US" sz="2400" dirty="0" smtClean="0"/>
              <a:t>. </a:t>
            </a:r>
          </a:p>
          <a:p>
            <a:pPr algn="l" rtl="0">
              <a:buFont typeface="Wingdings" panose="05000000000000000000" pitchFamily="2" charset="2"/>
              <a:buChar char="Ø"/>
            </a:pPr>
            <a:r>
              <a:rPr lang="en-US" sz="2400" dirty="0"/>
              <a:t> Provide puzzles, cutting and coloring activities</a:t>
            </a:r>
            <a:r>
              <a:rPr lang="en-US" sz="2400" dirty="0" smtClean="0"/>
              <a:t>.</a:t>
            </a:r>
          </a:p>
          <a:p>
            <a:pPr algn="l" rtl="0">
              <a:buFont typeface="Wingdings" panose="05000000000000000000" pitchFamily="2" charset="2"/>
              <a:buChar char="Ø"/>
            </a:pPr>
            <a:r>
              <a:rPr lang="en-US" sz="2400" dirty="0"/>
              <a:t>Assign household tasks and help the child to successfully </a:t>
            </a:r>
            <a:r>
              <a:rPr lang="en-US" sz="2400" dirty="0" smtClean="0"/>
              <a:t>complete </a:t>
            </a:r>
            <a:r>
              <a:rPr lang="en-US" sz="2400" dirty="0"/>
              <a:t>the task</a:t>
            </a:r>
            <a:r>
              <a:rPr lang="en-US" sz="2400" dirty="0" smtClean="0"/>
              <a:t>.</a:t>
            </a:r>
          </a:p>
          <a:p>
            <a:pPr algn="l" rtl="0">
              <a:buFont typeface="Wingdings" panose="05000000000000000000" pitchFamily="2" charset="2"/>
              <a:buChar char="Ø"/>
            </a:pPr>
            <a:r>
              <a:rPr lang="en-US" sz="2400" dirty="0"/>
              <a:t>Talk with the child about their everyday activities and </a:t>
            </a:r>
            <a:r>
              <a:rPr lang="en-US" sz="2400" dirty="0" smtClean="0"/>
              <a:t>feelings</a:t>
            </a:r>
            <a:r>
              <a:rPr lang="en-US" sz="2400" dirty="0"/>
              <a:t>, encouraging their </a:t>
            </a:r>
            <a:r>
              <a:rPr lang="en-US" sz="2400" dirty="0" smtClean="0"/>
              <a:t>questions . </a:t>
            </a:r>
            <a:endParaRPr lang="en-US" sz="2400" dirty="0"/>
          </a:p>
        </p:txBody>
      </p:sp>
    </p:spTree>
    <p:extLst>
      <p:ext uri="{BB962C8B-B14F-4D97-AF65-F5344CB8AC3E}">
        <p14:creationId xmlns:p14="http://schemas.microsoft.com/office/powerpoint/2010/main" val="1086534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800" b="1" dirty="0">
                <a:solidFill>
                  <a:srgbClr val="FF0000"/>
                </a:solidFill>
                <a:latin typeface="Algerian" panose="04020705040A02060702" pitchFamily="82" charset="0"/>
              </a:rPr>
              <a:t>SUMMARY OF NURSING </a:t>
            </a:r>
            <a:r>
              <a:rPr lang="en-US" sz="2800" b="1" dirty="0" smtClean="0">
                <a:solidFill>
                  <a:srgbClr val="FF0000"/>
                </a:solidFill>
                <a:latin typeface="Algerian" panose="04020705040A02060702" pitchFamily="82" charset="0"/>
              </a:rPr>
              <a:t>INTERVENTIONS</a:t>
            </a:r>
            <a:endParaRPr lang="en-US" sz="2800" b="1" dirty="0">
              <a:solidFill>
                <a:srgbClr val="FF0000"/>
              </a:solidFill>
              <a:latin typeface="Algerian" panose="04020705040A02060702" pitchFamily="82" charset="0"/>
            </a:endParaRPr>
          </a:p>
        </p:txBody>
      </p:sp>
      <p:sp>
        <p:nvSpPr>
          <p:cNvPr id="3" name="عنصر نائب للمحتوى 2"/>
          <p:cNvSpPr>
            <a:spLocks noGrp="1"/>
          </p:cNvSpPr>
          <p:nvPr>
            <p:ph idx="1"/>
          </p:nvPr>
        </p:nvSpPr>
        <p:spPr/>
        <p:txBody>
          <a:bodyPr/>
          <a:lstStyle/>
          <a:p>
            <a:pPr algn="l" rtl="0">
              <a:buFont typeface="Wingdings" panose="05000000000000000000" pitchFamily="2" charset="2"/>
              <a:buChar char="Ø"/>
            </a:pPr>
            <a:r>
              <a:rPr lang="en-US" dirty="0"/>
              <a:t>Encourage parents to be involved in care of child</a:t>
            </a:r>
            <a:r>
              <a:rPr lang="en-US" dirty="0" smtClean="0"/>
              <a:t>.</a:t>
            </a:r>
          </a:p>
          <a:p>
            <a:pPr algn="l" rtl="0">
              <a:buFont typeface="Wingdings" panose="05000000000000000000" pitchFamily="2" charset="2"/>
              <a:buChar char="Ø"/>
            </a:pPr>
            <a:r>
              <a:rPr lang="en-US" dirty="0"/>
              <a:t>Provide safe versions of medical equipment for </a:t>
            </a:r>
            <a:r>
              <a:rPr lang="en-US" dirty="0" smtClean="0"/>
              <a:t>playtime.</a:t>
            </a:r>
          </a:p>
          <a:p>
            <a:pPr algn="l" rtl="0">
              <a:buFont typeface="Wingdings" panose="05000000000000000000" pitchFamily="2" charset="2"/>
              <a:buChar char="Ø"/>
            </a:pPr>
            <a:r>
              <a:rPr lang="en-US" dirty="0"/>
              <a:t> Give clear explanations about procedures and </a:t>
            </a:r>
            <a:r>
              <a:rPr lang="en-US" dirty="0" smtClean="0"/>
              <a:t>illnesses</a:t>
            </a:r>
            <a:r>
              <a:rPr lang="en-US" dirty="0"/>
              <a:t>.</a:t>
            </a:r>
          </a:p>
          <a:p>
            <a:pPr marL="0" indent="0" algn="l">
              <a:buNone/>
            </a:pPr>
            <a:endParaRPr lang="en-US" dirty="0"/>
          </a:p>
        </p:txBody>
      </p:sp>
    </p:spTree>
    <p:extLst>
      <p:ext uri="{BB962C8B-B14F-4D97-AF65-F5344CB8AC3E}">
        <p14:creationId xmlns:p14="http://schemas.microsoft.com/office/powerpoint/2010/main" val="241687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36396"/>
          </a:xfrm>
        </p:spPr>
        <p:txBody>
          <a:bodyPr>
            <a:normAutofit fontScale="90000"/>
          </a:bodyPr>
          <a:lstStyle/>
          <a:p>
            <a:pPr algn="l"/>
            <a:r>
              <a:rPr lang="en-US" b="1" dirty="0" smtClean="0">
                <a:latin typeface="Algerian" panose="04020705040A02060702" pitchFamily="82" charset="0"/>
              </a:rPr>
              <a:t>Preschooler Stage</a:t>
            </a:r>
            <a:r>
              <a:rPr lang="en-US" sz="2800" dirty="0" smtClean="0">
                <a:latin typeface="+mn-lt"/>
              </a:rPr>
              <a:t/>
            </a:r>
            <a:br>
              <a:rPr lang="en-US" sz="2800" dirty="0" smtClean="0">
                <a:latin typeface="+mn-lt"/>
              </a:rPr>
            </a:br>
            <a:endParaRPr lang="en-US" sz="2800" dirty="0">
              <a:latin typeface="+mn-lt"/>
            </a:endParaRPr>
          </a:p>
        </p:txBody>
      </p:sp>
      <p:sp>
        <p:nvSpPr>
          <p:cNvPr id="3" name="عنصر نائب للمحتوى 2"/>
          <p:cNvSpPr>
            <a:spLocks noGrp="1"/>
          </p:cNvSpPr>
          <p:nvPr>
            <p:ph idx="1"/>
          </p:nvPr>
        </p:nvSpPr>
        <p:spPr>
          <a:xfrm>
            <a:off x="838200" y="811369"/>
            <a:ext cx="10515600" cy="5782614"/>
          </a:xfrm>
        </p:spPr>
        <p:txBody>
          <a:bodyPr>
            <a:normAutofit/>
          </a:bodyPr>
          <a:lstStyle/>
          <a:p>
            <a:pPr marL="0" indent="0" algn="l" rtl="0">
              <a:buNone/>
            </a:pPr>
            <a:r>
              <a:rPr lang="en-US" sz="2400" b="1" dirty="0" smtClean="0"/>
              <a:t>Preschoolers</a:t>
            </a:r>
            <a:r>
              <a:rPr lang="en-US" sz="2400" dirty="0" smtClean="0"/>
              <a:t> are children who are 3 to 6 years of age. This time period is a stage of preschoolers that will go through many changes in his physical mental, emotional and social development. The growth </a:t>
            </a:r>
            <a:r>
              <a:rPr lang="en-US" sz="2400" dirty="0"/>
              <a:t>during this period is relatively slow</a:t>
            </a:r>
            <a:r>
              <a:rPr lang="en-US" sz="2400" dirty="0" smtClean="0"/>
              <a:t>.</a:t>
            </a:r>
            <a:endParaRPr lang="en-US" sz="2400" b="1" dirty="0" smtClean="0">
              <a:solidFill>
                <a:srgbClr val="FF0000"/>
              </a:solidFill>
            </a:endParaRPr>
          </a:p>
          <a:p>
            <a:pPr marL="0" indent="0" algn="l" rtl="0">
              <a:buNone/>
            </a:pPr>
            <a:r>
              <a:rPr lang="en-US" sz="2400" b="1" dirty="0" smtClean="0">
                <a:solidFill>
                  <a:srgbClr val="FF0000"/>
                </a:solidFill>
              </a:rPr>
              <a:t>The Child Growth</a:t>
            </a:r>
          </a:p>
          <a:p>
            <a:pPr marL="0" indent="0" algn="l" rtl="0">
              <a:buNone/>
            </a:pPr>
            <a:r>
              <a:rPr lang="en-US" sz="2400" b="1" dirty="0" smtClean="0"/>
              <a:t>1. Physical growth</a:t>
            </a:r>
            <a:endParaRPr lang="en-US" sz="2400" dirty="0" smtClean="0"/>
          </a:p>
          <a:p>
            <a:pPr marL="0" indent="0" algn="l" rtl="0">
              <a:buNone/>
            </a:pPr>
            <a:r>
              <a:rPr lang="en-US" sz="2400" dirty="0" smtClean="0"/>
              <a:t>• </a:t>
            </a:r>
            <a:r>
              <a:rPr lang="en-US" sz="2400" b="1" dirty="0" smtClean="0">
                <a:solidFill>
                  <a:srgbClr val="0070C0"/>
                </a:solidFill>
              </a:rPr>
              <a:t>Weight: </a:t>
            </a:r>
            <a:r>
              <a:rPr lang="en-US" sz="2400" dirty="0" smtClean="0"/>
              <a:t>The preschool period is one of slow growth. The child gains about each year (1.8 kg).</a:t>
            </a:r>
          </a:p>
          <a:p>
            <a:pPr marL="0" indent="0" algn="l" rtl="0">
              <a:buNone/>
            </a:pPr>
            <a:r>
              <a:rPr lang="en-US" sz="2400" dirty="0" smtClean="0"/>
              <a:t>• </a:t>
            </a:r>
            <a:r>
              <a:rPr lang="en-US" sz="2400" b="1" dirty="0" smtClean="0">
                <a:solidFill>
                  <a:srgbClr val="0070C0"/>
                </a:solidFill>
              </a:rPr>
              <a:t>Height: </a:t>
            </a:r>
            <a:r>
              <a:rPr lang="en-US" sz="2400" dirty="0" smtClean="0"/>
              <a:t>Yearly gain 5-7 cm (Birth length doubles by age 4- 5 Years).</a:t>
            </a:r>
          </a:p>
          <a:p>
            <a:pPr marL="0" indent="0" algn="l" rtl="0">
              <a:buNone/>
            </a:pPr>
            <a:r>
              <a:rPr lang="en-US" sz="2400" dirty="0" smtClean="0"/>
              <a:t>• Has all 20 primary teeth by age 3. Toward the end of the preschool stage, these teeth begin to be replaced by permanent teeth.</a:t>
            </a:r>
          </a:p>
          <a:p>
            <a:pPr marL="0" indent="0" algn="l" rtl="0">
              <a:buNone/>
            </a:pPr>
            <a:r>
              <a:rPr lang="en-US" sz="2400" dirty="0" smtClean="0"/>
              <a:t>• Sleeps 11 to 13 hours at night, most often without a daytime nap.</a:t>
            </a:r>
          </a:p>
          <a:p>
            <a:pPr marL="0" indent="0" algn="l" rtl="0">
              <a:buNone/>
            </a:pPr>
            <a:r>
              <a:rPr lang="en-US" sz="2400" dirty="0" smtClean="0"/>
              <a:t>• Boys tend to be leaner than girls are during this time.</a:t>
            </a:r>
          </a:p>
          <a:p>
            <a:pPr marL="0" indent="0" algn="l" rtl="0">
              <a:buNone/>
            </a:pPr>
            <a:endParaRPr lang="en-US" sz="2400" dirty="0"/>
          </a:p>
        </p:txBody>
      </p:sp>
    </p:spTree>
    <p:extLst>
      <p:ext uri="{BB962C8B-B14F-4D97-AF65-F5344CB8AC3E}">
        <p14:creationId xmlns:p14="http://schemas.microsoft.com/office/powerpoint/2010/main" val="175084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800" b="1" dirty="0">
                <a:solidFill>
                  <a:srgbClr val="FF0000"/>
                </a:solidFill>
                <a:latin typeface="+mn-lt"/>
              </a:rPr>
              <a:t>SUMMARY OF DEVELOPMENT </a:t>
            </a:r>
            <a:r>
              <a:rPr lang="en-US" sz="2800" b="1" dirty="0" smtClean="0">
                <a:solidFill>
                  <a:srgbClr val="FF0000"/>
                </a:solidFill>
                <a:latin typeface="+mn-lt"/>
              </a:rPr>
              <a:t>MILESTONES</a:t>
            </a:r>
            <a:endParaRPr lang="en-US" sz="2800" b="1" dirty="0">
              <a:solidFill>
                <a:srgbClr val="FF0000"/>
              </a:solidFill>
              <a:latin typeface="+mn-lt"/>
            </a:endParaRPr>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Ø"/>
            </a:pPr>
            <a:r>
              <a:rPr lang="en-US" dirty="0"/>
              <a:t>Uses scissors. </a:t>
            </a:r>
            <a:endParaRPr lang="en-US" dirty="0" smtClean="0"/>
          </a:p>
          <a:p>
            <a:pPr algn="l" rtl="0">
              <a:buFont typeface="Wingdings" panose="05000000000000000000" pitchFamily="2" charset="2"/>
              <a:buChar char="Ø"/>
            </a:pPr>
            <a:r>
              <a:rPr lang="en-US" dirty="0"/>
              <a:t>Rides bicycle with training wheels. </a:t>
            </a:r>
            <a:endParaRPr lang="en-US" dirty="0" smtClean="0"/>
          </a:p>
          <a:p>
            <a:pPr algn="l" rtl="0">
              <a:buFont typeface="Wingdings" panose="05000000000000000000" pitchFamily="2" charset="2"/>
              <a:buChar char="Ø"/>
            </a:pPr>
            <a:r>
              <a:rPr lang="en-US" dirty="0"/>
              <a:t>Throws a ball</a:t>
            </a:r>
            <a:r>
              <a:rPr lang="en-US" dirty="0" smtClean="0"/>
              <a:t>.</a:t>
            </a:r>
          </a:p>
          <a:p>
            <a:pPr algn="l" rtl="0">
              <a:buFont typeface="Wingdings" panose="05000000000000000000" pitchFamily="2" charset="2"/>
              <a:buChar char="Ø"/>
            </a:pPr>
            <a:r>
              <a:rPr lang="en-US" dirty="0"/>
              <a:t>Writes a few letters</a:t>
            </a:r>
            <a:r>
              <a:rPr lang="en-US" dirty="0" smtClean="0"/>
              <a:t>.</a:t>
            </a:r>
          </a:p>
          <a:p>
            <a:pPr algn="l" rtl="0">
              <a:buFont typeface="Wingdings" panose="05000000000000000000" pitchFamily="2" charset="2"/>
              <a:buChar char="Ø"/>
            </a:pPr>
            <a:r>
              <a:rPr lang="en-US" dirty="0"/>
              <a:t>All parts of speech </a:t>
            </a:r>
            <a:r>
              <a:rPr lang="en-US" dirty="0" smtClean="0"/>
              <a:t>well-developed.</a:t>
            </a:r>
            <a:endParaRPr lang="en-US" dirty="0"/>
          </a:p>
        </p:txBody>
      </p:sp>
    </p:spTree>
    <p:extLst>
      <p:ext uri="{BB962C8B-B14F-4D97-AF65-F5344CB8AC3E}">
        <p14:creationId xmlns:p14="http://schemas.microsoft.com/office/powerpoint/2010/main" val="263692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493" y="1690688"/>
            <a:ext cx="9491730" cy="4697233"/>
          </a:xfrm>
        </p:spPr>
      </p:pic>
    </p:spTree>
    <p:extLst>
      <p:ext uri="{BB962C8B-B14F-4D97-AF65-F5344CB8AC3E}">
        <p14:creationId xmlns:p14="http://schemas.microsoft.com/office/powerpoint/2010/main" val="3028385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rtl="0">
              <a:buNone/>
            </a:pPr>
            <a:r>
              <a:rPr lang="en-US" sz="2400" b="1" dirty="0" smtClean="0"/>
              <a:t>2. Physiological growth</a:t>
            </a:r>
            <a:endParaRPr lang="en-US" sz="2400" dirty="0" smtClean="0"/>
          </a:p>
          <a:p>
            <a:pPr algn="l" rtl="0">
              <a:buFont typeface="Wingdings" panose="05000000000000000000" pitchFamily="2" charset="2"/>
              <a:buChar char="Ø"/>
            </a:pPr>
            <a:r>
              <a:rPr lang="en-US" sz="2400" dirty="0" smtClean="0"/>
              <a:t>pulse rate: 80 to 120 beat per minute.</a:t>
            </a:r>
          </a:p>
          <a:p>
            <a:pPr algn="l" rtl="0">
              <a:buFont typeface="Wingdings" panose="05000000000000000000" pitchFamily="2" charset="2"/>
              <a:buChar char="Ø"/>
            </a:pPr>
            <a:r>
              <a:rPr lang="en-US" sz="2400" dirty="0" smtClean="0"/>
              <a:t>Respiratory rate: 20 to 30 breaths per minutes.</a:t>
            </a:r>
          </a:p>
          <a:p>
            <a:pPr algn="l" rtl="0">
              <a:buFont typeface="Wingdings" panose="05000000000000000000" pitchFamily="2" charset="2"/>
              <a:buChar char="Ø"/>
            </a:pPr>
            <a:r>
              <a:rPr lang="en-US" sz="2400" dirty="0" smtClean="0"/>
              <a:t>Blood pressure: systolic 89 to 112, diastolic 46 to 72.</a:t>
            </a:r>
          </a:p>
          <a:p>
            <a:pPr algn="l" rtl="0">
              <a:buFont typeface="Wingdings" panose="05000000000000000000" pitchFamily="2" charset="2"/>
              <a:buChar char="Ø"/>
            </a:pPr>
            <a:r>
              <a:rPr lang="en-US" sz="2400" dirty="0"/>
              <a:t>Arms and legs become longer in relation to their </a:t>
            </a:r>
            <a:r>
              <a:rPr lang="en-US" sz="2400" dirty="0" smtClean="0"/>
              <a:t>torso</a:t>
            </a:r>
          </a:p>
          <a:p>
            <a:pPr algn="l" rtl="0">
              <a:buFont typeface="Wingdings" panose="05000000000000000000" pitchFamily="2" charset="2"/>
              <a:buChar char="Ø"/>
            </a:pPr>
            <a:r>
              <a:rPr lang="en-US" sz="2400" dirty="0"/>
              <a:t>Becomes </a:t>
            </a:r>
            <a:r>
              <a:rPr lang="en-US" sz="2400" dirty="0" smtClean="0"/>
              <a:t>thinner </a:t>
            </a:r>
          </a:p>
          <a:p>
            <a:pPr algn="l" rtl="0">
              <a:buFont typeface="Wingdings" panose="05000000000000000000" pitchFamily="2" charset="2"/>
              <a:buChar char="Ø"/>
            </a:pPr>
            <a:r>
              <a:rPr lang="en-US" sz="2400" dirty="0"/>
              <a:t>Improved ability to hop, skip, catch and throw and balance </a:t>
            </a:r>
            <a:r>
              <a:rPr lang="en-US" sz="2400" dirty="0" smtClean="0"/>
              <a:t>on </a:t>
            </a:r>
            <a:r>
              <a:rPr lang="en-US" sz="2400" dirty="0"/>
              <a:t>one </a:t>
            </a:r>
            <a:r>
              <a:rPr lang="en-US" sz="2400" dirty="0" smtClean="0"/>
              <a:t>foot</a:t>
            </a:r>
          </a:p>
          <a:p>
            <a:pPr algn="l" rtl="0">
              <a:buFont typeface="Wingdings" panose="05000000000000000000" pitchFamily="2" charset="2"/>
              <a:buChar char="Ø"/>
            </a:pPr>
            <a:r>
              <a:rPr lang="en-US" sz="2400" dirty="0"/>
              <a:t>Can feed </a:t>
            </a:r>
            <a:r>
              <a:rPr lang="en-US" sz="2400" dirty="0" smtClean="0"/>
              <a:t>themselves</a:t>
            </a:r>
          </a:p>
          <a:p>
            <a:pPr algn="l" rtl="0">
              <a:buFont typeface="Wingdings" panose="05000000000000000000" pitchFamily="2" charset="2"/>
              <a:buChar char="Ø"/>
            </a:pPr>
            <a:r>
              <a:rPr lang="en-US" sz="2400" dirty="0"/>
              <a:t>Can draw somewhat realistic </a:t>
            </a:r>
            <a:r>
              <a:rPr lang="en-US" sz="2400" dirty="0" smtClean="0"/>
              <a:t>picture </a:t>
            </a:r>
          </a:p>
          <a:p>
            <a:pPr marL="0" indent="0" algn="l" rtl="0">
              <a:buNone/>
            </a:pPr>
            <a:r>
              <a:rPr lang="en-US" sz="2400" b="1" dirty="0" smtClean="0"/>
              <a:t>3. Psychosocial Development</a:t>
            </a:r>
            <a:endParaRPr lang="en-US" sz="2400" dirty="0" smtClean="0"/>
          </a:p>
          <a:p>
            <a:pPr marL="0" indent="0" algn="l" rtl="0">
              <a:buNone/>
            </a:pPr>
            <a:r>
              <a:rPr lang="en-US" sz="2400" dirty="0" smtClean="0"/>
              <a:t>Preschool age is characteristic of rapid language development. Imagination, sexual and social development and a variety of types of play also characterize the preschool child's psychosocial development.</a:t>
            </a:r>
            <a:endParaRPr lang="en-US" sz="2400" dirty="0"/>
          </a:p>
        </p:txBody>
      </p:sp>
    </p:spTree>
    <p:extLst>
      <p:ext uri="{BB962C8B-B14F-4D97-AF65-F5344CB8AC3E}">
        <p14:creationId xmlns:p14="http://schemas.microsoft.com/office/powerpoint/2010/main" val="333927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600" b="1" dirty="0">
                <a:solidFill>
                  <a:srgbClr val="FF0000"/>
                </a:solidFill>
                <a:latin typeface="Agency FB" panose="020B0503020202020204" pitchFamily="34" charset="0"/>
              </a:rPr>
              <a:t>PHYSICAL DEVELOPMENT</a:t>
            </a:r>
          </a:p>
        </p:txBody>
      </p:sp>
      <p:sp>
        <p:nvSpPr>
          <p:cNvPr id="3" name="عنصر نائب للمحتوى 2"/>
          <p:cNvSpPr>
            <a:spLocks noGrp="1"/>
          </p:cNvSpPr>
          <p:nvPr>
            <p:ph idx="1"/>
          </p:nvPr>
        </p:nvSpPr>
        <p:spPr/>
        <p:txBody>
          <a:bodyPr/>
          <a:lstStyle/>
          <a:p>
            <a:pPr algn="l" rtl="0">
              <a:buFont typeface="Wingdings" panose="05000000000000000000" pitchFamily="2" charset="2"/>
              <a:buChar char="Ø"/>
            </a:pPr>
            <a:r>
              <a:rPr lang="en-US" dirty="0">
                <a:solidFill>
                  <a:srgbClr val="FF0000"/>
                </a:solidFill>
              </a:rPr>
              <a:t>Growth is slow and gradual</a:t>
            </a:r>
            <a:r>
              <a:rPr lang="en-US" dirty="0" smtClean="0"/>
              <a:t>.</a:t>
            </a:r>
          </a:p>
          <a:p>
            <a:pPr algn="l" rtl="0">
              <a:buFont typeface="Wingdings" panose="05000000000000000000" pitchFamily="2" charset="2"/>
              <a:buChar char="Ø"/>
            </a:pPr>
            <a:r>
              <a:rPr lang="en-US" dirty="0"/>
              <a:t>Appetites are small.</a:t>
            </a:r>
          </a:p>
          <a:p>
            <a:pPr algn="l" rtl="0">
              <a:buFont typeface="Wingdings" panose="05000000000000000000" pitchFamily="2" charset="2"/>
              <a:buChar char="Ø"/>
            </a:pPr>
            <a:r>
              <a:rPr lang="en-US" dirty="0"/>
              <a:t>Nutrition is especially important</a:t>
            </a:r>
            <a:r>
              <a:rPr lang="en-US" dirty="0" smtClean="0"/>
              <a:t>.</a:t>
            </a:r>
          </a:p>
          <a:p>
            <a:pPr algn="l" rtl="0">
              <a:buFont typeface="Wingdings" panose="05000000000000000000" pitchFamily="2" charset="2"/>
              <a:buChar char="Ø"/>
            </a:pPr>
            <a:r>
              <a:rPr lang="en-US" dirty="0">
                <a:solidFill>
                  <a:srgbClr val="FF0000"/>
                </a:solidFill>
              </a:rPr>
              <a:t>Children begin to lose </a:t>
            </a:r>
            <a:r>
              <a:rPr lang="en-US" dirty="0" smtClean="0">
                <a:solidFill>
                  <a:srgbClr val="FF0000"/>
                </a:solidFill>
              </a:rPr>
              <a:t>baby like </a:t>
            </a:r>
            <a:r>
              <a:rPr lang="en-US" dirty="0">
                <a:solidFill>
                  <a:srgbClr val="FF0000"/>
                </a:solidFill>
              </a:rPr>
              <a:t>features</a:t>
            </a:r>
            <a:r>
              <a:rPr lang="en-US" dirty="0" smtClean="0"/>
              <a:t>.</a:t>
            </a:r>
          </a:p>
          <a:p>
            <a:pPr algn="l" rtl="0">
              <a:buFont typeface="Wingdings" panose="05000000000000000000" pitchFamily="2" charset="2"/>
              <a:buChar char="Ø"/>
            </a:pPr>
            <a:r>
              <a:rPr lang="en-US" dirty="0"/>
              <a:t>Heart rate slows and </a:t>
            </a:r>
            <a:r>
              <a:rPr lang="en-US" dirty="0" smtClean="0"/>
              <a:t>steadies</a:t>
            </a:r>
          </a:p>
          <a:p>
            <a:pPr algn="l" rtl="0">
              <a:buFont typeface="Wingdings" panose="05000000000000000000" pitchFamily="2" charset="2"/>
              <a:buChar char="Ø"/>
            </a:pPr>
            <a:r>
              <a:rPr lang="en-US" dirty="0"/>
              <a:t>Blood pressure </a:t>
            </a:r>
            <a:r>
              <a:rPr lang="en-US" dirty="0" smtClean="0"/>
              <a:t>increases</a:t>
            </a:r>
          </a:p>
          <a:p>
            <a:pPr algn="l" rtl="0">
              <a:buFont typeface="Wingdings" panose="05000000000000000000" pitchFamily="2" charset="2"/>
              <a:buChar char="Ø"/>
            </a:pPr>
            <a:r>
              <a:rPr lang="en-US" dirty="0" smtClean="0">
                <a:solidFill>
                  <a:srgbClr val="FF0000"/>
                </a:solidFill>
              </a:rPr>
              <a:t>Digestive </a:t>
            </a:r>
            <a:r>
              <a:rPr lang="en-US" dirty="0">
                <a:solidFill>
                  <a:srgbClr val="FF0000"/>
                </a:solidFill>
              </a:rPr>
              <a:t>tract matures, lags behind other </a:t>
            </a:r>
            <a:r>
              <a:rPr lang="en-US" dirty="0" smtClean="0">
                <a:solidFill>
                  <a:srgbClr val="FF0000"/>
                </a:solidFill>
              </a:rPr>
              <a:t>organs </a:t>
            </a:r>
            <a:endParaRPr lang="en-US" dirty="0">
              <a:solidFill>
                <a:srgbClr val="FF0000"/>
              </a:solidFill>
            </a:endParaRPr>
          </a:p>
          <a:p>
            <a:pPr marL="0" indent="0" algn="l">
              <a:buNone/>
            </a:pPr>
            <a:endParaRPr lang="en-US" dirty="0" smtClean="0"/>
          </a:p>
          <a:p>
            <a:pPr marL="0" indent="0" algn="l">
              <a:buNone/>
            </a:pPr>
            <a:endParaRPr lang="en-US" dirty="0"/>
          </a:p>
        </p:txBody>
      </p:sp>
    </p:spTree>
    <p:extLst>
      <p:ext uri="{BB962C8B-B14F-4D97-AF65-F5344CB8AC3E}">
        <p14:creationId xmlns:p14="http://schemas.microsoft.com/office/powerpoint/2010/main" val="302747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endParaRPr lang="en-US" sz="3200" dirty="0">
              <a:latin typeface="+mn-lt"/>
            </a:endParaRPr>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a:buNone/>
            </a:pPr>
            <a:r>
              <a:rPr lang="en-US" sz="3200" b="1" dirty="0">
                <a:solidFill>
                  <a:srgbClr val="FF0000"/>
                </a:solidFill>
              </a:rPr>
              <a:t>Motor </a:t>
            </a:r>
            <a:r>
              <a:rPr lang="en-US" sz="3200" b="1" dirty="0" smtClean="0">
                <a:solidFill>
                  <a:srgbClr val="FF0000"/>
                </a:solidFill>
              </a:rPr>
              <a:t>Development </a:t>
            </a:r>
          </a:p>
          <a:p>
            <a:pPr marL="514350" indent="-514350" algn="l" rtl="0">
              <a:buFont typeface="+mj-lt"/>
              <a:buAutoNum type="arabicPeriod"/>
            </a:pPr>
            <a:r>
              <a:rPr lang="en-US" sz="3200" dirty="0"/>
              <a:t>Small and large motor skills are refined and complex</a:t>
            </a:r>
            <a:r>
              <a:rPr lang="en-US" sz="3200" dirty="0" smtClean="0"/>
              <a:t>.</a:t>
            </a:r>
          </a:p>
          <a:p>
            <a:pPr marL="514350" indent="-514350" algn="l" rtl="0">
              <a:buFont typeface="+mj-lt"/>
              <a:buAutoNum type="arabicPeriod"/>
            </a:pPr>
            <a:r>
              <a:rPr lang="en-US" sz="3200" dirty="0"/>
              <a:t>Preschoolers master greater control of their bodies.</a:t>
            </a:r>
          </a:p>
          <a:p>
            <a:pPr marL="514350" indent="-514350" algn="l" rtl="0">
              <a:buFont typeface="+mj-lt"/>
              <a:buAutoNum type="arabicPeriod"/>
            </a:pPr>
            <a:r>
              <a:rPr lang="en-US" sz="3200" dirty="0"/>
              <a:t>Activities and skills </a:t>
            </a:r>
            <a:r>
              <a:rPr lang="en-US" sz="3200" dirty="0" smtClean="0"/>
              <a:t>include;- </a:t>
            </a:r>
          </a:p>
          <a:p>
            <a:pPr algn="l" rtl="0">
              <a:buFont typeface="Wingdings" panose="05000000000000000000" pitchFamily="2" charset="2"/>
              <a:buChar char="Ø"/>
            </a:pPr>
            <a:r>
              <a:rPr lang="en-US" sz="3200" dirty="0"/>
              <a:t>running, galloping, hopping, and climbing</a:t>
            </a:r>
            <a:r>
              <a:rPr lang="en-US" sz="3200" dirty="0" smtClean="0"/>
              <a:t>.</a:t>
            </a:r>
          </a:p>
          <a:p>
            <a:pPr algn="l" rtl="0">
              <a:buFont typeface="Wingdings" panose="05000000000000000000" pitchFamily="2" charset="2"/>
              <a:buChar char="Ø"/>
            </a:pPr>
            <a:r>
              <a:rPr lang="en-US" sz="3200" dirty="0"/>
              <a:t>balance beam</a:t>
            </a:r>
            <a:r>
              <a:rPr lang="en-US" sz="3200" dirty="0" smtClean="0"/>
              <a:t>.</a:t>
            </a:r>
          </a:p>
          <a:p>
            <a:pPr algn="l" rtl="0">
              <a:buFont typeface="Wingdings" panose="05000000000000000000" pitchFamily="2" charset="2"/>
              <a:buChar char="Ø"/>
            </a:pPr>
            <a:r>
              <a:rPr lang="en-US" sz="3200" dirty="0"/>
              <a:t>Standing on one foot – </a:t>
            </a:r>
            <a:r>
              <a:rPr lang="en-US" sz="3200" dirty="0" smtClean="0"/>
              <a:t>static</a:t>
            </a:r>
          </a:p>
          <a:p>
            <a:pPr algn="l" rtl="0">
              <a:buFont typeface="Wingdings" panose="05000000000000000000" pitchFamily="2" charset="2"/>
              <a:buChar char="Ø"/>
            </a:pPr>
            <a:r>
              <a:rPr lang="en-US" sz="3200" dirty="0"/>
              <a:t>ball throwing</a:t>
            </a:r>
            <a:r>
              <a:rPr lang="en-US" sz="3200" dirty="0" smtClean="0"/>
              <a:t>.</a:t>
            </a:r>
          </a:p>
          <a:p>
            <a:pPr algn="l" rtl="0">
              <a:buFont typeface="Wingdings" panose="05000000000000000000" pitchFamily="2" charset="2"/>
              <a:buChar char="Ø"/>
            </a:pPr>
            <a:r>
              <a:rPr lang="en-US" sz="3200" dirty="0"/>
              <a:t>swaying to music; learning rhythms and </a:t>
            </a:r>
            <a:r>
              <a:rPr lang="en-US" sz="3200" dirty="0" smtClean="0"/>
              <a:t>dances. </a:t>
            </a:r>
          </a:p>
          <a:p>
            <a:pPr algn="l" rtl="0">
              <a:buFont typeface="Wingdings" panose="05000000000000000000" pitchFamily="2" charset="2"/>
              <a:buChar char="Ø"/>
            </a:pPr>
            <a:r>
              <a:rPr lang="en-US" sz="3200" dirty="0" smtClean="0"/>
              <a:t>bicycle </a:t>
            </a:r>
            <a:r>
              <a:rPr lang="en-US" sz="3200" dirty="0"/>
              <a:t>riding. – dynamic</a:t>
            </a:r>
          </a:p>
          <a:p>
            <a:pPr marL="0" indent="0" algn="l" rtl="0">
              <a:buNone/>
            </a:pPr>
            <a:endParaRPr lang="en-US" sz="3200" dirty="0"/>
          </a:p>
        </p:txBody>
      </p:sp>
    </p:spTree>
    <p:extLst>
      <p:ext uri="{BB962C8B-B14F-4D97-AF65-F5344CB8AC3E}">
        <p14:creationId xmlns:p14="http://schemas.microsoft.com/office/powerpoint/2010/main" val="207513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35641"/>
          </a:xfrm>
        </p:spPr>
        <p:txBody>
          <a:bodyPr>
            <a:normAutofit/>
          </a:bodyPr>
          <a:lstStyle/>
          <a:p>
            <a:pPr algn="l"/>
            <a:r>
              <a:rPr lang="en-US" sz="2800" b="1" dirty="0" smtClean="0">
                <a:solidFill>
                  <a:srgbClr val="FF0000"/>
                </a:solidFill>
                <a:latin typeface="Algerian" panose="04020705040A02060702" pitchFamily="82" charset="0"/>
              </a:rPr>
              <a:t>FINE-MOTOR DEVELOPMENT</a:t>
            </a:r>
            <a:endParaRPr lang="en-US" sz="2800" b="1" dirty="0">
              <a:solidFill>
                <a:srgbClr val="FF0000"/>
              </a:solidFill>
              <a:latin typeface="Algerian" panose="04020705040A02060702" pitchFamily="82"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60790544"/>
              </p:ext>
            </p:extLst>
          </p:nvPr>
        </p:nvGraphicFramePr>
        <p:xfrm>
          <a:off x="838200" y="1430337"/>
          <a:ext cx="10515600" cy="4896797"/>
        </p:xfrm>
        <a:graphic>
          <a:graphicData uri="http://schemas.openxmlformats.org/drawingml/2006/table">
            <a:tbl>
              <a:tblPr firstRow="1" bandRow="1">
                <a:tableStyleId>{073A0DAA-6AF3-43AB-8588-CEC1D06C72B9}</a:tableStyleId>
              </a:tblPr>
              <a:tblGrid>
                <a:gridCol w="3505200">
                  <a:extLst>
                    <a:ext uri="{9D8B030D-6E8A-4147-A177-3AD203B41FA5}">
                      <a16:colId xmlns:a16="http://schemas.microsoft.com/office/drawing/2014/main" val="3136409204"/>
                    </a:ext>
                  </a:extLst>
                </a:gridCol>
                <a:gridCol w="3505200">
                  <a:extLst>
                    <a:ext uri="{9D8B030D-6E8A-4147-A177-3AD203B41FA5}">
                      <a16:colId xmlns:a16="http://schemas.microsoft.com/office/drawing/2014/main" val="2275094900"/>
                    </a:ext>
                  </a:extLst>
                </a:gridCol>
                <a:gridCol w="3505200">
                  <a:extLst>
                    <a:ext uri="{9D8B030D-6E8A-4147-A177-3AD203B41FA5}">
                      <a16:colId xmlns:a16="http://schemas.microsoft.com/office/drawing/2014/main" val="2240368079"/>
                    </a:ext>
                  </a:extLst>
                </a:gridCol>
              </a:tblGrid>
              <a:tr h="1012384">
                <a:tc>
                  <a:txBody>
                    <a:bodyPr/>
                    <a:lstStyle/>
                    <a:p>
                      <a:pPr algn="l"/>
                      <a:r>
                        <a:rPr lang="en-US" sz="2400" dirty="0" smtClean="0"/>
                        <a:t>3 year olds</a:t>
                      </a:r>
                      <a:endParaRPr lang="en-US" sz="2400" dirty="0"/>
                    </a:p>
                  </a:txBody>
                  <a:tcPr/>
                </a:tc>
                <a:tc>
                  <a:txBody>
                    <a:bodyPr/>
                    <a:lstStyle/>
                    <a:p>
                      <a:pPr algn="l"/>
                      <a:r>
                        <a:rPr lang="en-US" sz="2400" dirty="0" smtClean="0"/>
                        <a:t>4 year olds</a:t>
                      </a:r>
                      <a:endParaRPr lang="en-US" sz="2400" dirty="0"/>
                    </a:p>
                  </a:txBody>
                  <a:tcPr/>
                </a:tc>
                <a:tc>
                  <a:txBody>
                    <a:bodyPr/>
                    <a:lstStyle/>
                    <a:p>
                      <a:pPr algn="l"/>
                      <a:r>
                        <a:rPr lang="en-US" sz="2400" dirty="0" smtClean="0"/>
                        <a:t>5 year olds</a:t>
                      </a:r>
                      <a:endParaRPr lang="en-US" sz="2400" dirty="0"/>
                    </a:p>
                  </a:txBody>
                  <a:tcPr/>
                </a:tc>
                <a:extLst>
                  <a:ext uri="{0D108BD9-81ED-4DB2-BD59-A6C34878D82A}">
                    <a16:rowId xmlns:a16="http://schemas.microsoft.com/office/drawing/2014/main" val="3093603894"/>
                  </a:ext>
                </a:extLst>
              </a:tr>
              <a:tr h="1417337">
                <a:tc>
                  <a:txBody>
                    <a:bodyPr/>
                    <a:lstStyle/>
                    <a:p>
                      <a:pPr algn="l"/>
                      <a:r>
                        <a:rPr lang="en-US" sz="2400" dirty="0" smtClean="0"/>
                        <a:t>Builds uneven tower of blocks</a:t>
                      </a:r>
                      <a:endParaRPr lang="en-US" sz="2400" dirty="0"/>
                    </a:p>
                  </a:txBody>
                  <a:tcPr/>
                </a:tc>
                <a:tc>
                  <a:txBody>
                    <a:bodyPr/>
                    <a:lstStyle/>
                    <a:p>
                      <a:pPr algn="l"/>
                      <a:r>
                        <a:rPr lang="en-US" sz="2400" dirty="0" smtClean="0"/>
                        <a:t>Cuts on line with scissors</a:t>
                      </a:r>
                      <a:endParaRPr lang="en-US" sz="2400" dirty="0"/>
                    </a:p>
                  </a:txBody>
                  <a:tcPr/>
                </a:tc>
                <a:tc>
                  <a:txBody>
                    <a:bodyPr/>
                    <a:lstStyle/>
                    <a:p>
                      <a:pPr algn="l"/>
                      <a:r>
                        <a:rPr lang="en-US" sz="2400" dirty="0" smtClean="0"/>
                        <a:t>Folds paper along the diagonal</a:t>
                      </a:r>
                    </a:p>
                    <a:p>
                      <a:pPr algn="l"/>
                      <a:endParaRPr lang="en-US" sz="2400" dirty="0"/>
                    </a:p>
                  </a:txBody>
                  <a:tcPr/>
                </a:tc>
                <a:extLst>
                  <a:ext uri="{0D108BD9-81ED-4DB2-BD59-A6C34878D82A}">
                    <a16:rowId xmlns:a16="http://schemas.microsoft.com/office/drawing/2014/main" val="1026342421"/>
                  </a:ext>
                </a:extLst>
              </a:tr>
              <a:tr h="821156">
                <a:tc>
                  <a:txBody>
                    <a:bodyPr/>
                    <a:lstStyle/>
                    <a:p>
                      <a:pPr algn="l"/>
                      <a:r>
                        <a:rPr lang="en-US" sz="2400" dirty="0" smtClean="0"/>
                        <a:t>Pours water from a pitcher</a:t>
                      </a:r>
                      <a:endParaRPr lang="en-US" sz="2400" dirty="0"/>
                    </a:p>
                  </a:txBody>
                  <a:tcPr/>
                </a:tc>
                <a:tc>
                  <a:txBody>
                    <a:bodyPr/>
                    <a:lstStyle/>
                    <a:p>
                      <a:pPr algn="l"/>
                      <a:r>
                        <a:rPr lang="en-US" sz="2400" dirty="0" smtClean="0"/>
                        <a:t>Washes hands </a:t>
                      </a:r>
                      <a:endParaRPr lang="en-US" sz="2400" dirty="0"/>
                    </a:p>
                  </a:txBody>
                  <a:tcPr/>
                </a:tc>
                <a:tc>
                  <a:txBody>
                    <a:bodyPr/>
                    <a:lstStyle/>
                    <a:p>
                      <a:pPr algn="l"/>
                      <a:r>
                        <a:rPr lang="en-US" sz="2400" dirty="0" smtClean="0"/>
                        <a:t>Copies a square and a triangle</a:t>
                      </a:r>
                      <a:endParaRPr lang="en-US" sz="2400" dirty="0"/>
                    </a:p>
                  </a:txBody>
                  <a:tcPr/>
                </a:tc>
                <a:extLst>
                  <a:ext uri="{0D108BD9-81ED-4DB2-BD59-A6C34878D82A}">
                    <a16:rowId xmlns:a16="http://schemas.microsoft.com/office/drawing/2014/main" val="971187602"/>
                  </a:ext>
                </a:extLst>
              </a:tr>
              <a:tr h="821156">
                <a:tc>
                  <a:txBody>
                    <a:bodyPr/>
                    <a:lstStyle/>
                    <a:p>
                      <a:pPr algn="l"/>
                      <a:r>
                        <a:rPr lang="en-US" sz="2400" dirty="0" smtClean="0"/>
                        <a:t>Copies a circle</a:t>
                      </a:r>
                      <a:endParaRPr lang="en-US" sz="2400" dirty="0"/>
                    </a:p>
                  </a:txBody>
                  <a:tcPr/>
                </a:tc>
                <a:tc>
                  <a:txBody>
                    <a:bodyPr/>
                    <a:lstStyle/>
                    <a:p>
                      <a:pPr algn="l"/>
                      <a:r>
                        <a:rPr lang="en-US" sz="2400" dirty="0" smtClean="0"/>
                        <a:t>Copies a letter</a:t>
                      </a:r>
                      <a:endParaRPr lang="en-US" sz="2400" dirty="0"/>
                    </a:p>
                  </a:txBody>
                  <a:tcPr/>
                </a:tc>
                <a:tc>
                  <a:txBody>
                    <a:bodyPr/>
                    <a:lstStyle/>
                    <a:p>
                      <a:pPr algn="l"/>
                      <a:r>
                        <a:rPr lang="en-US" sz="2400" dirty="0" smtClean="0"/>
                        <a:t>Traces a diamond shape</a:t>
                      </a:r>
                      <a:endParaRPr lang="en-US" sz="2400" dirty="0"/>
                    </a:p>
                  </a:txBody>
                  <a:tcPr/>
                </a:tc>
                <a:extLst>
                  <a:ext uri="{0D108BD9-81ED-4DB2-BD59-A6C34878D82A}">
                    <a16:rowId xmlns:a16="http://schemas.microsoft.com/office/drawing/2014/main" val="895295763"/>
                  </a:ext>
                </a:extLst>
              </a:tr>
              <a:tr h="821156">
                <a:tc>
                  <a:txBody>
                    <a:bodyPr/>
                    <a:lstStyle/>
                    <a:p>
                      <a:pPr algn="l"/>
                      <a:r>
                        <a:rPr lang="en-US" sz="2400" dirty="0" smtClean="0"/>
                        <a:t>Draws a straight line</a:t>
                      </a:r>
                      <a:endParaRPr lang="en-US" sz="2400" dirty="0"/>
                    </a:p>
                  </a:txBody>
                  <a:tcPr/>
                </a:tc>
                <a:tc>
                  <a:txBody>
                    <a:bodyPr/>
                    <a:lstStyle/>
                    <a:p>
                      <a:pPr algn="l"/>
                      <a:r>
                        <a:rPr lang="en-US" sz="2400" dirty="0" smtClean="0"/>
                        <a:t>Makes a few letters </a:t>
                      </a:r>
                      <a:endParaRPr lang="en-US" sz="2400" dirty="0"/>
                    </a:p>
                  </a:txBody>
                  <a:tcPr/>
                </a:tc>
                <a:tc>
                  <a:txBody>
                    <a:bodyPr/>
                    <a:lstStyle/>
                    <a:p>
                      <a:pPr algn="l"/>
                      <a:r>
                        <a:rPr lang="en-US" sz="2400" dirty="0" smtClean="0"/>
                        <a:t>Laces shoes and may tie them</a:t>
                      </a:r>
                      <a:endParaRPr lang="en-US" sz="2400" dirty="0"/>
                    </a:p>
                  </a:txBody>
                  <a:tcPr/>
                </a:tc>
                <a:extLst>
                  <a:ext uri="{0D108BD9-81ED-4DB2-BD59-A6C34878D82A}">
                    <a16:rowId xmlns:a16="http://schemas.microsoft.com/office/drawing/2014/main" val="3082965801"/>
                  </a:ext>
                </a:extLst>
              </a:tr>
            </a:tbl>
          </a:graphicData>
        </a:graphic>
      </p:graphicFrame>
    </p:spTree>
    <p:extLst>
      <p:ext uri="{BB962C8B-B14F-4D97-AF65-F5344CB8AC3E}">
        <p14:creationId xmlns:p14="http://schemas.microsoft.com/office/powerpoint/2010/main" val="114811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lnSpcReduction="10000"/>
          </a:bodyPr>
          <a:lstStyle/>
          <a:p>
            <a:pPr marL="0" indent="0" algn="l" rtl="0">
              <a:buNone/>
            </a:pPr>
            <a:r>
              <a:rPr lang="en-US" sz="2400" b="1" dirty="0" smtClean="0">
                <a:solidFill>
                  <a:srgbClr val="FF0000"/>
                </a:solidFill>
                <a:latin typeface="Algerian" panose="04020705040A02060702" pitchFamily="82" charset="0"/>
              </a:rPr>
              <a:t>Psychoanalysis</a:t>
            </a:r>
            <a:endParaRPr lang="en-US" sz="2400" dirty="0" smtClean="0"/>
          </a:p>
          <a:p>
            <a:pPr marL="0" indent="0" algn="l" rtl="0">
              <a:buNone/>
            </a:pPr>
            <a:r>
              <a:rPr lang="en-US" sz="2400" b="1" dirty="0" smtClean="0"/>
              <a:t>1. Psychosocial</a:t>
            </a:r>
            <a:endParaRPr lang="en-US" sz="2400" dirty="0" smtClean="0"/>
          </a:p>
          <a:p>
            <a:pPr marL="0" indent="0" algn="l" rtl="0">
              <a:buNone/>
            </a:pPr>
            <a:r>
              <a:rPr lang="en-US" sz="2400" dirty="0" smtClean="0"/>
              <a:t>Erikson- (initiative vs. guilt) Success in this stage involves </a:t>
            </a:r>
            <a:r>
              <a:rPr lang="en-US" sz="2400" dirty="0"/>
              <a:t>initiative, Where he wants to learn what to do for himself, learn about the world And other </a:t>
            </a:r>
            <a:r>
              <a:rPr lang="en-US" sz="2400" dirty="0" smtClean="0"/>
              <a:t>people</a:t>
            </a:r>
            <a:r>
              <a:rPr lang="en-US" sz="2400" dirty="0"/>
              <a:t>. When he fail he develop </a:t>
            </a:r>
            <a:r>
              <a:rPr lang="en-US" sz="2400" b="1" u="sng" dirty="0"/>
              <a:t>sense of </a:t>
            </a:r>
            <a:r>
              <a:rPr lang="en-US" sz="2400" b="1" u="sng" dirty="0" smtClean="0"/>
              <a:t>guilt</a:t>
            </a:r>
            <a:r>
              <a:rPr lang="en-US" sz="2400" dirty="0" smtClean="0"/>
              <a:t>. </a:t>
            </a:r>
          </a:p>
          <a:p>
            <a:pPr algn="l" rtl="0">
              <a:buFont typeface="Wingdings" panose="05000000000000000000" pitchFamily="2" charset="2"/>
              <a:buChar char="Ø"/>
            </a:pPr>
            <a:r>
              <a:rPr lang="en-US" sz="2400" dirty="0"/>
              <a:t> Can understand and follow </a:t>
            </a:r>
            <a:r>
              <a:rPr lang="en-US" sz="2400" dirty="0" smtClean="0"/>
              <a:t>rules</a:t>
            </a:r>
          </a:p>
          <a:p>
            <a:pPr algn="l" rtl="0">
              <a:buFont typeface="Wingdings" panose="05000000000000000000" pitchFamily="2" charset="2"/>
              <a:buChar char="Ø"/>
            </a:pPr>
            <a:r>
              <a:rPr lang="en-US" sz="2400" dirty="0"/>
              <a:t>Have a sense of right and </a:t>
            </a:r>
            <a:r>
              <a:rPr lang="en-US" sz="2400" dirty="0" smtClean="0"/>
              <a:t>wrong</a:t>
            </a:r>
          </a:p>
          <a:p>
            <a:pPr algn="l" rtl="0">
              <a:buFont typeface="Wingdings" panose="05000000000000000000" pitchFamily="2" charset="2"/>
              <a:buChar char="Ø"/>
            </a:pPr>
            <a:r>
              <a:rPr lang="en-US" sz="2400" dirty="0"/>
              <a:t>Want to avoid punishment and gain rewards </a:t>
            </a:r>
            <a:endParaRPr lang="en-US" sz="2400" dirty="0" smtClean="0"/>
          </a:p>
          <a:p>
            <a:pPr algn="l" rtl="0">
              <a:buFont typeface="Wingdings" panose="05000000000000000000" pitchFamily="2" charset="2"/>
              <a:buChar char="Ø"/>
            </a:pPr>
            <a:r>
              <a:rPr lang="en-US" sz="2400" dirty="0"/>
              <a:t>Express feelings</a:t>
            </a:r>
          </a:p>
          <a:p>
            <a:pPr algn="l" rtl="0">
              <a:buFont typeface="Wingdings" panose="05000000000000000000" pitchFamily="2" charset="2"/>
              <a:buChar char="Ø"/>
            </a:pPr>
            <a:r>
              <a:rPr lang="en-US" sz="2400" dirty="0"/>
              <a:t>Need to develop positive feelings about </a:t>
            </a:r>
            <a:r>
              <a:rPr lang="en-US" sz="2400" dirty="0" smtClean="0"/>
              <a:t>themselves</a:t>
            </a:r>
          </a:p>
          <a:p>
            <a:pPr algn="l" rtl="0">
              <a:buFont typeface="Wingdings" panose="05000000000000000000" pitchFamily="2" charset="2"/>
              <a:buChar char="Ø"/>
            </a:pPr>
            <a:r>
              <a:rPr lang="en-US" sz="2400" dirty="0"/>
              <a:t>May have fears, such as of </a:t>
            </a:r>
            <a:r>
              <a:rPr lang="en-US" sz="2400" dirty="0" smtClean="0"/>
              <a:t>the dark</a:t>
            </a:r>
          </a:p>
          <a:p>
            <a:pPr marL="0" indent="0" algn="l" rtl="0">
              <a:buNone/>
            </a:pPr>
            <a:r>
              <a:rPr lang="en-US" sz="2400" b="1" dirty="0" smtClean="0"/>
              <a:t>2. Psychosexual</a:t>
            </a:r>
            <a:endParaRPr lang="en-US" sz="2400" dirty="0" smtClean="0"/>
          </a:p>
          <a:p>
            <a:pPr marL="0" indent="0" algn="l" rtl="0">
              <a:buNone/>
            </a:pPr>
            <a:r>
              <a:rPr lang="en-US" sz="2400" dirty="0" smtClean="0"/>
              <a:t>Freud- (Phallic stage) the focus of this stage is pleasure derived from the genitals; childhood masturbation is common and exploration of the child for the genital.</a:t>
            </a:r>
          </a:p>
          <a:p>
            <a:pPr marL="0" indent="0" algn="l" rtl="0">
              <a:buNone/>
            </a:pPr>
            <a:endParaRPr lang="en-US" sz="2400" dirty="0"/>
          </a:p>
        </p:txBody>
      </p:sp>
    </p:spTree>
    <p:extLst>
      <p:ext uri="{BB962C8B-B14F-4D97-AF65-F5344CB8AC3E}">
        <p14:creationId xmlns:p14="http://schemas.microsoft.com/office/powerpoint/2010/main" val="42792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838200" y="1287887"/>
            <a:ext cx="10515600" cy="4889076"/>
          </a:xfrm>
        </p:spPr>
        <p:txBody>
          <a:bodyPr>
            <a:normAutofit/>
          </a:bodyPr>
          <a:lstStyle/>
          <a:p>
            <a:pPr marL="0" indent="0" algn="l" rtl="0">
              <a:buNone/>
            </a:pPr>
            <a:r>
              <a:rPr lang="en-US" b="1" dirty="0" smtClean="0">
                <a:solidFill>
                  <a:srgbClr val="FF0000"/>
                </a:solidFill>
              </a:rPr>
              <a:t>3. Cognitive development</a:t>
            </a:r>
          </a:p>
          <a:p>
            <a:pPr marL="0" indent="0" algn="l" rtl="0">
              <a:buNone/>
            </a:pPr>
            <a:r>
              <a:rPr lang="en-US" dirty="0"/>
              <a:t>Preschooler up to 4 years of age is in the pre-conceptual phase. </a:t>
            </a:r>
          </a:p>
          <a:p>
            <a:pPr marL="0" indent="0" algn="l" rtl="0">
              <a:buNone/>
            </a:pPr>
            <a:r>
              <a:rPr lang="en-US" dirty="0"/>
              <a:t>He begins to be able to give reasons for his belief and actions,</a:t>
            </a:r>
          </a:p>
          <a:p>
            <a:pPr marL="0" indent="0" algn="l" rtl="0">
              <a:buNone/>
            </a:pPr>
            <a:r>
              <a:rPr lang="en-US" dirty="0"/>
              <a:t>but not true cause-effect relationship</a:t>
            </a:r>
            <a:r>
              <a:rPr lang="en-US" dirty="0" smtClean="0"/>
              <a:t>.</a:t>
            </a:r>
          </a:p>
          <a:p>
            <a:pPr algn="l" rtl="0">
              <a:buFont typeface="Wingdings" panose="05000000000000000000" pitchFamily="2" charset="2"/>
              <a:buChar char="Ø"/>
            </a:pPr>
            <a:r>
              <a:rPr lang="en-US" dirty="0"/>
              <a:t>Ask “who, what and where” questions about their </a:t>
            </a:r>
            <a:r>
              <a:rPr lang="en-US" dirty="0" smtClean="0"/>
              <a:t>Environment</a:t>
            </a:r>
          </a:p>
          <a:p>
            <a:pPr algn="l" rtl="0">
              <a:buFont typeface="Wingdings" panose="05000000000000000000" pitchFamily="2" charset="2"/>
              <a:buChar char="Ø"/>
            </a:pPr>
            <a:r>
              <a:rPr lang="en-US" dirty="0"/>
              <a:t>Use short sentences to carry on a </a:t>
            </a:r>
            <a:r>
              <a:rPr lang="en-US" dirty="0" smtClean="0"/>
              <a:t>conversation</a:t>
            </a:r>
          </a:p>
          <a:p>
            <a:pPr algn="l" rtl="0">
              <a:buFont typeface="Wingdings" panose="05000000000000000000" pitchFamily="2" charset="2"/>
              <a:buChar char="Ø"/>
            </a:pPr>
            <a:r>
              <a:rPr lang="en-US" dirty="0"/>
              <a:t>Begin to learn about reading, writing and following </a:t>
            </a:r>
            <a:r>
              <a:rPr lang="en-US" dirty="0" smtClean="0"/>
              <a:t>directions</a:t>
            </a:r>
          </a:p>
          <a:p>
            <a:pPr algn="l" rtl="0">
              <a:buFont typeface="Wingdings" panose="05000000000000000000" pitchFamily="2" charset="2"/>
              <a:buChar char="Ø"/>
            </a:pPr>
            <a:r>
              <a:rPr lang="en-US" dirty="0"/>
              <a:t>Can concentrate on </a:t>
            </a:r>
            <a:r>
              <a:rPr lang="en-US" dirty="0" smtClean="0"/>
              <a:t>a task </a:t>
            </a:r>
            <a:endParaRPr lang="en-US" dirty="0"/>
          </a:p>
          <a:p>
            <a:pPr marL="0" indent="0" algn="l" rtl="0">
              <a:buNone/>
            </a:pPr>
            <a:endParaRPr lang="en-US" dirty="0" smtClean="0">
              <a:solidFill>
                <a:srgbClr val="FF0000"/>
              </a:solidFill>
            </a:endParaRPr>
          </a:p>
          <a:p>
            <a:pPr marL="0" indent="0" algn="l" rtl="0">
              <a:buNone/>
            </a:pPr>
            <a:endParaRPr lang="en-US" sz="2400" dirty="0"/>
          </a:p>
        </p:txBody>
      </p:sp>
    </p:spTree>
    <p:extLst>
      <p:ext uri="{BB962C8B-B14F-4D97-AF65-F5344CB8AC3E}">
        <p14:creationId xmlns:p14="http://schemas.microsoft.com/office/powerpoint/2010/main" val="326097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rtl="0">
              <a:buNone/>
            </a:pPr>
            <a:r>
              <a:rPr lang="en-US" b="1" dirty="0" smtClean="0">
                <a:solidFill>
                  <a:srgbClr val="FF0000"/>
                </a:solidFill>
              </a:rPr>
              <a:t>4- Social Development</a:t>
            </a:r>
          </a:p>
          <a:p>
            <a:pPr algn="l" rtl="0">
              <a:buFont typeface="Wingdings" panose="05000000000000000000" pitchFamily="2" charset="2"/>
              <a:buChar char="Ø"/>
            </a:pPr>
            <a:r>
              <a:rPr lang="en-US" dirty="0" smtClean="0"/>
              <a:t>Egocentric</a:t>
            </a:r>
          </a:p>
          <a:p>
            <a:pPr algn="l" rtl="0">
              <a:buFont typeface="Wingdings" panose="05000000000000000000" pitchFamily="2" charset="2"/>
              <a:buChar char="Ø"/>
            </a:pPr>
            <a:r>
              <a:rPr lang="en-US" dirty="0"/>
              <a:t>Tolerates short </a:t>
            </a:r>
            <a:r>
              <a:rPr lang="en-US" dirty="0" smtClean="0"/>
              <a:t>separation</a:t>
            </a:r>
          </a:p>
          <a:p>
            <a:pPr algn="l" rtl="0">
              <a:buFont typeface="Wingdings" panose="05000000000000000000" pitchFamily="2" charset="2"/>
              <a:buChar char="Ø"/>
            </a:pPr>
            <a:r>
              <a:rPr lang="en-US" dirty="0"/>
              <a:t>Less dependent on </a:t>
            </a:r>
            <a:r>
              <a:rPr lang="en-US" dirty="0" smtClean="0"/>
              <a:t>parents </a:t>
            </a:r>
          </a:p>
          <a:p>
            <a:pPr algn="l" rtl="0">
              <a:buFont typeface="Wingdings" panose="05000000000000000000" pitchFamily="2" charset="2"/>
              <a:buChar char="Ø"/>
            </a:pPr>
            <a:r>
              <a:rPr lang="en-US" dirty="0"/>
              <a:t>May have dreams &amp; </a:t>
            </a:r>
            <a:r>
              <a:rPr lang="en-US" dirty="0" smtClean="0"/>
              <a:t>night-mares</a:t>
            </a:r>
          </a:p>
          <a:p>
            <a:pPr algn="l" rtl="0">
              <a:buFont typeface="Wingdings" panose="05000000000000000000" pitchFamily="2" charset="2"/>
              <a:buChar char="Ø"/>
            </a:pPr>
            <a:r>
              <a:rPr lang="en-US" dirty="0"/>
              <a:t>Attachment to opposite sex </a:t>
            </a:r>
            <a:r>
              <a:rPr lang="en-US" dirty="0" smtClean="0"/>
              <a:t>parent</a:t>
            </a:r>
          </a:p>
          <a:p>
            <a:pPr algn="l" rtl="0">
              <a:buFont typeface="Wingdings" panose="05000000000000000000" pitchFamily="2" charset="2"/>
              <a:buChar char="Ø"/>
            </a:pPr>
            <a:r>
              <a:rPr lang="en-US" dirty="0"/>
              <a:t>More cooperative </a:t>
            </a:r>
            <a:r>
              <a:rPr lang="en-US" dirty="0" smtClean="0"/>
              <a:t>in play </a:t>
            </a:r>
          </a:p>
        </p:txBody>
      </p:sp>
    </p:spTree>
    <p:extLst>
      <p:ext uri="{BB962C8B-B14F-4D97-AF65-F5344CB8AC3E}">
        <p14:creationId xmlns:p14="http://schemas.microsoft.com/office/powerpoint/2010/main" val="186026935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1246</Words>
  <Application>Microsoft Office PowerPoint</Application>
  <PresentationFormat>شاشة عريضة</PresentationFormat>
  <Paragraphs>145</Paragraphs>
  <Slides>21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21</vt:i4>
      </vt:variant>
    </vt:vector>
  </HeadingPairs>
  <TitlesOfParts>
    <vt:vector size="29" baseType="lpstr">
      <vt:lpstr>Agency FB</vt:lpstr>
      <vt:lpstr>Algerian</vt:lpstr>
      <vt:lpstr>Arial</vt:lpstr>
      <vt:lpstr>Calibri</vt:lpstr>
      <vt:lpstr>Calibri Light</vt:lpstr>
      <vt:lpstr>Times New Roman</vt:lpstr>
      <vt:lpstr>Wingdings</vt:lpstr>
      <vt:lpstr>نسق Office</vt:lpstr>
      <vt:lpstr>University of Basra  College of Nursing </vt:lpstr>
      <vt:lpstr>Preschooler Stage </vt:lpstr>
      <vt:lpstr>عرض تقديمي في PowerPoint</vt:lpstr>
      <vt:lpstr>PHYSICAL DEVELOPMENT</vt:lpstr>
      <vt:lpstr>عرض تقديمي في PowerPoint</vt:lpstr>
      <vt:lpstr>FINE-MOTOR DEVELOPMENT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COMMON PRESCHOOLERS ACCIDENTS AND INJURIES</vt:lpstr>
      <vt:lpstr>عرض تقديمي في PowerPoint</vt:lpstr>
      <vt:lpstr>SUMMARY OF NURSING INTERVENTIONS</vt:lpstr>
      <vt:lpstr>SUMMARY OF DEVELOPMENT MILESTONES</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  College of Nursing</dc:title>
  <dc:creator>Maher</dc:creator>
  <cp:lastModifiedBy>Maher</cp:lastModifiedBy>
  <cp:revision>17</cp:revision>
  <dcterms:created xsi:type="dcterms:W3CDTF">2023-08-06T19:04:19Z</dcterms:created>
  <dcterms:modified xsi:type="dcterms:W3CDTF">2023-11-21T19:35:45Z</dcterms:modified>
</cp:coreProperties>
</file>